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2"/>
  </p:sldMasterIdLst>
  <p:notesMasterIdLst>
    <p:notesMasterId r:id="rId38"/>
  </p:notesMasterIdLst>
  <p:handoutMasterIdLst>
    <p:handoutMasterId r:id="rId39"/>
  </p:handoutMasterIdLst>
  <p:sldIdLst>
    <p:sldId id="455" r:id="rId3"/>
    <p:sldId id="404" r:id="rId4"/>
    <p:sldId id="405" r:id="rId5"/>
    <p:sldId id="406" r:id="rId6"/>
    <p:sldId id="407" r:id="rId7"/>
    <p:sldId id="408" r:id="rId8"/>
    <p:sldId id="409" r:id="rId9"/>
    <p:sldId id="410" r:id="rId10"/>
    <p:sldId id="476" r:id="rId11"/>
    <p:sldId id="411" r:id="rId12"/>
    <p:sldId id="479" r:id="rId13"/>
    <p:sldId id="478" r:id="rId14"/>
    <p:sldId id="418" r:id="rId15"/>
    <p:sldId id="480" r:id="rId16"/>
    <p:sldId id="481" r:id="rId17"/>
    <p:sldId id="420" r:id="rId18"/>
    <p:sldId id="456" r:id="rId19"/>
    <p:sldId id="462" r:id="rId20"/>
    <p:sldId id="482" r:id="rId21"/>
    <p:sldId id="483" r:id="rId22"/>
    <p:sldId id="486" r:id="rId23"/>
    <p:sldId id="487" r:id="rId24"/>
    <p:sldId id="432" r:id="rId25"/>
    <p:sldId id="433" r:id="rId26"/>
    <p:sldId id="484" r:id="rId27"/>
    <p:sldId id="485" r:id="rId28"/>
    <p:sldId id="440" r:id="rId29"/>
    <p:sldId id="441" r:id="rId30"/>
    <p:sldId id="442" r:id="rId31"/>
    <p:sldId id="443" r:id="rId32"/>
    <p:sldId id="445" r:id="rId33"/>
    <p:sldId id="447" r:id="rId34"/>
    <p:sldId id="472" r:id="rId35"/>
    <p:sldId id="473" r:id="rId36"/>
    <p:sldId id="474" r:id="rId37"/>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B33125B-ED83-4B93-BF3C-72D80798F145}">
          <p14:sldIdLst>
            <p14:sldId id="455"/>
            <p14:sldId id="404"/>
            <p14:sldId id="405"/>
          </p14:sldIdLst>
        </p14:section>
        <p14:section name="Joins" id="{7A2D8654-6F66-4E54-9BD2-B335C0C863B7}">
          <p14:sldIdLst>
            <p14:sldId id="406"/>
            <p14:sldId id="407"/>
            <p14:sldId id="408"/>
            <p14:sldId id="409"/>
            <p14:sldId id="410"/>
            <p14:sldId id="476"/>
            <p14:sldId id="411"/>
            <p14:sldId id="479"/>
            <p14:sldId id="478"/>
            <p14:sldId id="418"/>
            <p14:sldId id="480"/>
            <p14:sldId id="481"/>
            <p14:sldId id="420"/>
            <p14:sldId id="456"/>
            <p14:sldId id="462"/>
            <p14:sldId id="482"/>
            <p14:sldId id="483"/>
            <p14:sldId id="486"/>
            <p14:sldId id="487"/>
          </p14:sldIdLst>
        </p14:section>
        <p14:section name="Subqueries" id="{76D3EEA9-0216-43A0-B137-DC91BD57DB0D}">
          <p14:sldIdLst>
            <p14:sldId id="432"/>
            <p14:sldId id="433"/>
            <p14:sldId id="484"/>
            <p14:sldId id="485"/>
          </p14:sldIdLst>
        </p14:section>
        <p14:section name="Indices" id="{6DD88DBD-05FF-4C45-A6DF-189B95CF830C}">
          <p14:sldIdLst>
            <p14:sldId id="440"/>
            <p14:sldId id="441"/>
            <p14:sldId id="442"/>
            <p14:sldId id="443"/>
            <p14:sldId id="445"/>
          </p14:sldIdLst>
        </p14:section>
        <p14:section name="Conclusion" id="{A455DB05-6798-45C7-B3F4-F78A8A5C1EFA}">
          <p14:sldIdLst>
            <p14:sldId id="447"/>
            <p14:sldId id="472"/>
            <p14:sldId id="473"/>
            <p14:sldId id="474"/>
          </p14:sldIdLst>
        </p14:section>
      </p14:sectionLst>
    </p:ext>
    <p:ext uri="{EFAFB233-063F-42B5-8137-9DF3F51BA10A}">
      <p15:sldGuideLst xmlns:p15="http://schemas.microsoft.com/office/powerpoint/2012/main">
        <p15:guide id="1" orient="horz" pos="2160" userDrawn="1">
          <p15:clr>
            <a:srgbClr val="A4A3A4"/>
          </p15:clr>
        </p15:guide>
        <p15:guide id="5" pos="383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ftUniLector" initials="S" lastIdx="1" clrIdx="0">
    <p:extLst>
      <p:ext uri="{19B8F6BF-5375-455C-9EA6-DF929625EA0E}">
        <p15:presenceInfo xmlns:p15="http://schemas.microsoft.com/office/powerpoint/2012/main" userId="SoftUniLecto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D60"/>
    <a:srgbClr val="FFFFFF"/>
    <a:srgbClr val="F0A230"/>
    <a:srgbClr val="F0CD61"/>
    <a:srgbClr val="F3BE60"/>
    <a:srgbClr val="FF0000"/>
    <a:srgbClr val="D9D5C7"/>
    <a:srgbClr val="000000"/>
    <a:srgbClr val="C6C0AA"/>
    <a:srgbClr val="00B050"/>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26" autoAdjust="0"/>
    <p:restoredTop sz="85424" autoAdjust="0"/>
  </p:normalViewPr>
  <p:slideViewPr>
    <p:cSldViewPr>
      <p:cViewPr>
        <p:scale>
          <a:sx n="60" d="100"/>
          <a:sy n="60" d="100"/>
        </p:scale>
        <p:origin x="324" y="108"/>
      </p:cViewPr>
      <p:guideLst>
        <p:guide orient="horz" pos="2160"/>
        <p:guide pos="3839"/>
      </p:guideLst>
    </p:cSldViewPr>
  </p:slideViewPr>
  <p:outlineViewPr>
    <p:cViewPr>
      <p:scale>
        <a:sx n="33" d="100"/>
        <a:sy n="33" d="100"/>
      </p:scale>
      <p:origin x="0" y="-6192"/>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64" d="100"/>
          <a:sy n="64" d="100"/>
        </p:scale>
        <p:origin x="2592"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252000"/>
          </a:xfrm>
          <a:prstGeom prst="rect">
            <a:avLst/>
          </a:prstGeom>
        </p:spPr>
        <p:txBody>
          <a:bodyPr vert="horz" lIns="91440" tIns="45720" rIns="91440" bIns="45720" rtlCol="0"/>
          <a:lstStyle>
            <a:lvl1pPr algn="r">
              <a:defRPr sz="1200"/>
            </a:lvl1pPr>
          </a:lstStyle>
          <a:p>
            <a:fld id="{FE5B4EDC-59C0-49C7-8ADA-5A781B329E02}" type="datetimeFigureOut">
              <a:rPr lang="en-US"/>
              <a:pPr/>
              <a:t>10/10/2017</a:t>
            </a:fld>
            <a:endParaRPr dirty="0"/>
          </a:p>
        </p:txBody>
      </p:sp>
      <p:sp>
        <p:nvSpPr>
          <p:cNvPr id="4" name="Footer Placeholder 3"/>
          <p:cNvSpPr>
            <a:spLocks noGrp="1"/>
          </p:cNvSpPr>
          <p:nvPr>
            <p:ph type="ftr" sz="quarter" idx="2"/>
          </p:nvPr>
        </p:nvSpPr>
        <p:spPr>
          <a:xfrm>
            <a:off x="0" y="8747999"/>
            <a:ext cx="6165000" cy="394413"/>
          </a:xfrm>
          <a:prstGeom prst="rect">
            <a:avLst/>
          </a:prstGeom>
        </p:spPr>
        <p:txBody>
          <a:bodyPr vert="horz" lIns="91440" tIns="45720" rIns="91440" bIns="45720" rtlCol="0" anchor="b"/>
          <a:lstStyle>
            <a:lvl1pPr algn="l">
              <a:defRPr sz="12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endParaRPr sz="1000" dirty="0"/>
          </a:p>
        </p:txBody>
      </p:sp>
      <p:sp>
        <p:nvSpPr>
          <p:cNvPr id="5" name="Slide Number Placeholder 4"/>
          <p:cNvSpPr>
            <a:spLocks noGrp="1"/>
          </p:cNvSpPr>
          <p:nvPr>
            <p:ph type="sldNum" sz="quarter" idx="3"/>
          </p:nvPr>
        </p:nvSpPr>
        <p:spPr>
          <a:xfrm>
            <a:off x="6165000" y="8748000"/>
            <a:ext cx="691412" cy="394412"/>
          </a:xfrm>
          <a:prstGeom prst="rect">
            <a:avLst/>
          </a:prstGeom>
        </p:spPr>
        <p:txBody>
          <a:bodyPr vert="horz" lIns="91440" tIns="45720" rIns="91440" bIns="45720" rtlCol="0" anchor="b"/>
          <a:lstStyle>
            <a:lvl1pPr algn="r">
              <a:defRPr sz="1200"/>
            </a:lvl1pPr>
          </a:lstStyle>
          <a:p>
            <a:fld id="{79429053-DC2A-4342-ADD4-2FD729D91E2C}" type="slidenum">
              <a:rPr sz="1000"/>
              <a:pPr/>
              <a:t>‹#›</a:t>
            </a:fld>
            <a:endParaRPr sz="1000"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30.png>
</file>

<file path=ppt/media/image14.png>
</file>

<file path=ppt/media/image140.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000"/>
            </a:lvl1pPr>
          </a:lstStyle>
          <a:p>
            <a:endParaRPr lang="en-US" dirty="0"/>
          </a:p>
        </p:txBody>
      </p:sp>
      <p:sp>
        <p:nvSpPr>
          <p:cNvPr id="3" name="Date Placeholder 2"/>
          <p:cNvSpPr>
            <a:spLocks noGrp="1"/>
          </p:cNvSpPr>
          <p:nvPr>
            <p:ph type="dt" idx="1"/>
          </p:nvPr>
        </p:nvSpPr>
        <p:spPr>
          <a:xfrm>
            <a:off x="3884613" y="0"/>
            <a:ext cx="2971800" cy="252000"/>
          </a:xfrm>
          <a:prstGeom prst="rect">
            <a:avLst/>
          </a:prstGeom>
        </p:spPr>
        <p:txBody>
          <a:bodyPr vert="horz" lIns="91440" tIns="45720" rIns="91440" bIns="45720" rtlCol="0"/>
          <a:lstStyle>
            <a:lvl1pPr algn="r">
              <a:defRPr sz="1000"/>
            </a:lvl1pPr>
          </a:lstStyle>
          <a:p>
            <a:fld id="{F2D8D46A-B586-417D-BFBD-8C8FE0AAF762}" type="datetimeFigureOut">
              <a:rPr lang="en-US" smtClean="0"/>
              <a:pPr/>
              <a:t>10/10/2017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1" y="8747999"/>
            <a:ext cx="6308999" cy="394413"/>
          </a:xfrm>
          <a:prstGeom prst="rect">
            <a:avLst/>
          </a:prstGeom>
        </p:spPr>
        <p:txBody>
          <a:bodyPr vert="horz" lIns="91440" tIns="45720" rIns="91440" bIns="45720" rtlCol="0" anchor="b"/>
          <a:lstStyle>
            <a:lvl1pPr algn="l">
              <a:defRPr sz="10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p>
        </p:txBody>
      </p:sp>
      <p:sp>
        <p:nvSpPr>
          <p:cNvPr id="7" name="Slide Number Placeholder 6"/>
          <p:cNvSpPr>
            <a:spLocks noGrp="1"/>
          </p:cNvSpPr>
          <p:nvPr>
            <p:ph type="sldNum" sz="quarter" idx="5"/>
          </p:nvPr>
        </p:nvSpPr>
        <p:spPr>
          <a:xfrm>
            <a:off x="6308999" y="8747999"/>
            <a:ext cx="547413" cy="394413"/>
          </a:xfrm>
          <a:prstGeom prst="rect">
            <a:avLst/>
          </a:prstGeom>
        </p:spPr>
        <p:txBody>
          <a:bodyPr vert="horz" lIns="91440" tIns="45720" rIns="91440" bIns="45720" rtlCol="0" anchor="b"/>
          <a:lstStyle>
            <a:lvl1pPr algn="r">
              <a:defRPr sz="1000"/>
            </a:lvl1pPr>
          </a:lstStyle>
          <a:p>
            <a:fld id="{3EBA5BD7-F043-4D1B-AA17-CD412FC534DE}" type="slidenum">
              <a:rPr lang="en-US" smtClean="0"/>
              <a:pPr/>
              <a:t>‹#›</a:t>
            </a:fld>
            <a:endParaRPr lang="en-US"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dt="0"/>
  <p:notesStyle>
    <a:lvl1pPr marL="0" algn="l" defTabSz="1218987" rtl="0" eaLnBrk="1" latinLnBrk="0" hangingPunct="1">
      <a:defRPr sz="1600" kern="1200">
        <a:solidFill>
          <a:schemeClr val="tx1"/>
        </a:solidFill>
        <a:latin typeface="+mn-lt"/>
        <a:ea typeface="+mn-ea"/>
        <a:cs typeface="+mn-cs"/>
      </a:defRPr>
    </a:lvl1pPr>
    <a:lvl2pPr marL="177800" indent="0" algn="l" defTabSz="1218987" rtl="0" eaLnBrk="1" latinLnBrk="0" hangingPunct="1">
      <a:defRPr sz="1600" kern="1200">
        <a:solidFill>
          <a:schemeClr val="tx1"/>
        </a:solidFill>
        <a:latin typeface="+mn-lt"/>
        <a:ea typeface="+mn-ea"/>
        <a:cs typeface="+mn-cs"/>
      </a:defRPr>
    </a:lvl2pPr>
    <a:lvl3pPr marL="361950" indent="0" algn="l" defTabSz="1218987" rtl="0" eaLnBrk="1" latinLnBrk="0" hangingPunct="1">
      <a:defRPr sz="1600" kern="1200">
        <a:solidFill>
          <a:schemeClr val="tx1"/>
        </a:solidFill>
        <a:latin typeface="+mn-lt"/>
        <a:ea typeface="+mn-ea"/>
        <a:cs typeface="+mn-cs"/>
      </a:defRPr>
    </a:lvl3pPr>
    <a:lvl4pPr marL="539750" indent="0" algn="l" defTabSz="1218987" rtl="0" eaLnBrk="1" latinLnBrk="0" hangingPunct="1">
      <a:defRPr sz="1600" kern="1200">
        <a:solidFill>
          <a:schemeClr val="tx1"/>
        </a:solidFill>
        <a:latin typeface="+mn-lt"/>
        <a:ea typeface="+mn-ea"/>
        <a:cs typeface="+mn-cs"/>
      </a:defRPr>
    </a:lvl4pPr>
    <a:lvl5pPr marL="717550" indent="0"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0.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3.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a:p>
            <a:endParaRPr lang="en-US" dirty="0"/>
          </a:p>
        </p:txBody>
      </p:sp>
      <p:sp>
        <p:nvSpPr>
          <p:cNvPr id="5" name="Footer Placeholder 4"/>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6" name="Slide Number Placeholder 5"/>
          <p:cNvSpPr>
            <a:spLocks noGrp="1"/>
          </p:cNvSpPr>
          <p:nvPr>
            <p:ph type="sldNum" sz="quarter" idx="11"/>
          </p:nvPr>
        </p:nvSpPr>
        <p:spPr/>
        <p:txBody>
          <a:bodyPr/>
          <a:lstStyle/>
          <a:p>
            <a:fld id="{3EBA5BD7-F043-4D1B-AA17-CD412FC534DE}" type="slidenum">
              <a:rPr lang="en-US" smtClean="0"/>
              <a:pPr/>
              <a:t>1</a:t>
            </a:fld>
            <a:endParaRPr lang="en-US" dirty="0"/>
          </a:p>
        </p:txBody>
      </p:sp>
    </p:spTree>
    <p:extLst>
      <p:ext uri="{BB962C8B-B14F-4D97-AF65-F5344CB8AC3E}">
        <p14:creationId xmlns:p14="http://schemas.microsoft.com/office/powerpoint/2010/main" val="9106756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16</a:t>
            </a:fld>
            <a:endParaRPr lang="en-US" dirty="0"/>
          </a:p>
        </p:txBody>
      </p:sp>
    </p:spTree>
    <p:extLst>
      <p:ext uri="{BB962C8B-B14F-4D97-AF65-F5344CB8AC3E}">
        <p14:creationId xmlns:p14="http://schemas.microsoft.com/office/powerpoint/2010/main" val="18220089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dirty="0"/>
              <a:t>A subquery or nested query is a query within another SQL query and embedded within the WHERE clause.</a:t>
            </a:r>
            <a:r>
              <a:rPr lang="en-US" baseline="0" dirty="0"/>
              <a:t> Its main purpose is to serve as a data filter for the main query. It can be used after any of the operators(&gt;,&lt;, =, !=, IN, BETWEEN). A subquery can return a single value or multiple values.</a:t>
            </a:r>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21</a:t>
            </a:fld>
            <a:endParaRPr lang="en-US" dirty="0"/>
          </a:p>
        </p:txBody>
      </p:sp>
    </p:spTree>
    <p:extLst>
      <p:ext uri="{BB962C8B-B14F-4D97-AF65-F5344CB8AC3E}">
        <p14:creationId xmlns:p14="http://schemas.microsoft.com/office/powerpoint/2010/main" val="24603254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dirty="0"/>
              <a:t>A subquery or nested query is a query within another SQL query and embedded within the WHERE clause.</a:t>
            </a:r>
            <a:r>
              <a:rPr lang="en-US" baseline="0" dirty="0"/>
              <a:t> Its main purpose is to serve as a data filter for the main query. It can be used after any of the operators(&gt;,&lt;, =, !=, IN, BETWEEN). A subquery can return a single value or multiple values.</a:t>
            </a:r>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22</a:t>
            </a:fld>
            <a:endParaRPr lang="en-US" dirty="0"/>
          </a:p>
        </p:txBody>
      </p:sp>
    </p:spTree>
    <p:extLst>
      <p:ext uri="{BB962C8B-B14F-4D97-AF65-F5344CB8AC3E}">
        <p14:creationId xmlns:p14="http://schemas.microsoft.com/office/powerpoint/2010/main" val="675142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C8E92CD7-3A53-49A7-A6DD-9E3A99F23A85}" type="slidenum">
              <a:rPr lang="en-US"/>
              <a:pPr/>
              <a:t>23</a:t>
            </a:fld>
            <a:r>
              <a:rPr lang="en-US" dirty="0"/>
              <a:t>##</a:t>
            </a:r>
            <a:endParaRPr lang="en-US" sz="1100" dirty="0"/>
          </a:p>
        </p:txBody>
      </p:sp>
      <p:sp>
        <p:nvSpPr>
          <p:cNvPr id="520194" name="Rectangle 2"/>
          <p:cNvSpPr>
            <a:spLocks noGrp="1" noRot="1" noChangeAspect="1" noChangeArrowheads="1" noTextEdit="1"/>
          </p:cNvSpPr>
          <p:nvPr>
            <p:ph type="sldImg"/>
          </p:nvPr>
        </p:nvSpPr>
        <p:spPr>
          <a:ln/>
        </p:spPr>
      </p:sp>
      <p:sp>
        <p:nvSpPr>
          <p:cNvPr id="520195" name="Rectangle 3"/>
          <p:cNvSpPr>
            <a:spLocks noGrp="1" noChangeArrowheads="1"/>
          </p:cNvSpPr>
          <p:nvPr>
            <p:ph type="body" idx="1"/>
          </p:nvPr>
        </p:nvSpPr>
        <p:spPr>
          <a:xfrm>
            <a:off x="688481" y="4416099"/>
            <a:ext cx="5504853" cy="4182457"/>
          </a:xfrm>
        </p:spPr>
        <p:txBody>
          <a:bodyPr/>
          <a:lstStyle/>
          <a:p>
            <a:endParaRPr lang="bg-BG" dirty="0"/>
          </a:p>
        </p:txBody>
      </p:sp>
    </p:spTree>
    <p:extLst>
      <p:ext uri="{BB962C8B-B14F-4D97-AF65-F5344CB8AC3E}">
        <p14:creationId xmlns:p14="http://schemas.microsoft.com/office/powerpoint/2010/main" val="31112532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dirty="0"/>
              <a:t>A subquery or nested query is a query within another SQL query and embedded within the WHERE clause.</a:t>
            </a:r>
            <a:r>
              <a:rPr lang="en-US" baseline="0" dirty="0"/>
              <a:t> Its main purpose is to serve as a data filter for the main query. It can be used after any of the operators(&gt;,&lt;, =, !=, IN, BETWEEN). A subquery can return a single value or multiple values.</a:t>
            </a:r>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24</a:t>
            </a:fld>
            <a:endParaRPr lang="en-US" dirty="0"/>
          </a:p>
        </p:txBody>
      </p:sp>
    </p:spTree>
    <p:extLst>
      <p:ext uri="{BB962C8B-B14F-4D97-AF65-F5344CB8AC3E}">
        <p14:creationId xmlns:p14="http://schemas.microsoft.com/office/powerpoint/2010/main" val="3795076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dirty="0"/>
              <a:t>A subquery or nested query is a query within another SQL query and embedded within the WHERE clause.</a:t>
            </a:r>
            <a:r>
              <a:rPr lang="en-US" baseline="0" dirty="0"/>
              <a:t> Its main purpose is to serve as a data filter for the main query. It can be used after any of the operators(&gt;,&lt;, =, !=, IN, BETWEEN). A subquery can return a single value or multiple values.</a:t>
            </a:r>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25</a:t>
            </a:fld>
            <a:endParaRPr lang="en-US" dirty="0"/>
          </a:p>
        </p:txBody>
      </p:sp>
    </p:spTree>
    <p:extLst>
      <p:ext uri="{BB962C8B-B14F-4D97-AF65-F5344CB8AC3E}">
        <p14:creationId xmlns:p14="http://schemas.microsoft.com/office/powerpoint/2010/main" val="41894283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dirty="0"/>
              <a:t>A subquery or nested query is a query within another SQL query and embedded within the WHERE clause.</a:t>
            </a:r>
            <a:r>
              <a:rPr lang="en-US" baseline="0" dirty="0"/>
              <a:t> Its main purpose is to serve as a data filter for the main query. It can be used after any of the operators(&gt;,&lt;, =, !=, IN, BETWEEN). A subquery can return a single value or multiple values.</a:t>
            </a:r>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26</a:t>
            </a:fld>
            <a:endParaRPr lang="en-US" dirty="0"/>
          </a:p>
        </p:txBody>
      </p:sp>
    </p:spTree>
    <p:extLst>
      <p:ext uri="{BB962C8B-B14F-4D97-AF65-F5344CB8AC3E}">
        <p14:creationId xmlns:p14="http://schemas.microsoft.com/office/powerpoint/2010/main" val="3985853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C8E92CD7-3A53-49A7-A6DD-9E3A99F23A85}" type="slidenum">
              <a:rPr lang="en-US"/>
              <a:pPr/>
              <a:t>27</a:t>
            </a:fld>
            <a:r>
              <a:rPr lang="en-US" dirty="0"/>
              <a:t>##</a:t>
            </a:r>
            <a:endParaRPr lang="en-US" sz="1100" dirty="0"/>
          </a:p>
        </p:txBody>
      </p:sp>
      <p:sp>
        <p:nvSpPr>
          <p:cNvPr id="520194" name="Rectangle 2"/>
          <p:cNvSpPr>
            <a:spLocks noGrp="1" noRot="1" noChangeAspect="1" noChangeArrowheads="1" noTextEdit="1"/>
          </p:cNvSpPr>
          <p:nvPr>
            <p:ph type="sldImg"/>
          </p:nvPr>
        </p:nvSpPr>
        <p:spPr>
          <a:ln/>
        </p:spPr>
      </p:sp>
      <p:sp>
        <p:nvSpPr>
          <p:cNvPr id="520195" name="Rectangle 3"/>
          <p:cNvSpPr>
            <a:spLocks noGrp="1" noChangeArrowheads="1"/>
          </p:cNvSpPr>
          <p:nvPr>
            <p:ph type="body" idx="1"/>
          </p:nvPr>
        </p:nvSpPr>
        <p:spPr>
          <a:xfrm>
            <a:off x="688481" y="4416099"/>
            <a:ext cx="5504853" cy="4182457"/>
          </a:xfrm>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Every table can</a:t>
            </a:r>
            <a:r>
              <a:rPr lang="en-US" baseline="0" dirty="0"/>
              <a:t> have only one c</a:t>
            </a:r>
            <a:r>
              <a:rPr lang="en-US" dirty="0"/>
              <a:t>lustered indexes. They are stored on</a:t>
            </a:r>
            <a:r>
              <a:rPr lang="en-US" baseline="0" dirty="0"/>
              <a:t> the table.</a:t>
            </a:r>
            <a:r>
              <a:rPr lang="en-US" dirty="0"/>
              <a:t> Clustered</a:t>
            </a:r>
            <a:r>
              <a:rPr lang="en-US" baseline="0" dirty="0"/>
              <a:t> indexes sorts the data physically in the table so the reads are much faster. The most common index structure are the B-trees. However, when you have an index inserts and deletes it takes more time to accomplish because </a:t>
            </a:r>
            <a:r>
              <a:rPr lang="en-US" dirty="0"/>
              <a:t>indexes</a:t>
            </a:r>
            <a:r>
              <a:rPr lang="en-US" baseline="0" dirty="0"/>
              <a:t> has to be updated as well.</a:t>
            </a:r>
            <a:br>
              <a:rPr lang="en-US" dirty="0"/>
            </a:br>
            <a:br>
              <a:rPr lang="en-US" dirty="0"/>
            </a:br>
            <a:r>
              <a:rPr lang="en-US" dirty="0"/>
              <a:t>A non-clustered index has a duplicate of the data from the indexed columns kept ordered together with pointers to the actual data rows (pointers to the clustered index if there is one). This means that accessing data through a non-clustered index has to go through an extra layer of indirection. However, if you select only the data that's available in the indexed columns you can get the data back directly from the duplicated index data.</a:t>
            </a:r>
          </a:p>
          <a:p>
            <a:endParaRPr lang="bg-BG" dirty="0"/>
          </a:p>
        </p:txBody>
      </p:sp>
    </p:spTree>
    <p:extLst>
      <p:ext uri="{BB962C8B-B14F-4D97-AF65-F5344CB8AC3E}">
        <p14:creationId xmlns:p14="http://schemas.microsoft.com/office/powerpoint/2010/main" val="12648637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endParaRPr lang="en-US" dirty="0"/>
          </a:p>
        </p:txBody>
      </p:sp>
      <p:sp>
        <p:nvSpPr>
          <p:cNvPr id="4" name="Контейнер за долния колонтитул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Контейнер за номер на слайда 4"/>
          <p:cNvSpPr>
            <a:spLocks noGrp="1"/>
          </p:cNvSpPr>
          <p:nvPr>
            <p:ph type="sldNum" sz="quarter" idx="11"/>
          </p:nvPr>
        </p:nvSpPr>
        <p:spPr/>
        <p:txBody>
          <a:bodyPr/>
          <a:lstStyle/>
          <a:p>
            <a:fld id="{3EBA5BD7-F043-4D1B-AA17-CD412FC534DE}" type="slidenum">
              <a:rPr lang="en-US" smtClean="0"/>
              <a:pPr/>
              <a:t>30</a:t>
            </a:fld>
            <a:endParaRPr lang="en-US" dirty="0"/>
          </a:p>
        </p:txBody>
      </p:sp>
    </p:spTree>
    <p:extLst>
      <p:ext uri="{BB962C8B-B14F-4D97-AF65-F5344CB8AC3E}">
        <p14:creationId xmlns:p14="http://schemas.microsoft.com/office/powerpoint/2010/main" val="28523463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31</a:t>
            </a:fld>
            <a:endParaRPr lang="en-US" dirty="0"/>
          </a:p>
        </p:txBody>
      </p:sp>
    </p:spTree>
    <p:extLst>
      <p:ext uri="{BB962C8B-B14F-4D97-AF65-F5344CB8AC3E}">
        <p14:creationId xmlns:p14="http://schemas.microsoft.com/office/powerpoint/2010/main" val="1767905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Rot="1" noChangeAspect="1" noChangeArrowheads="1" noTextEdit="1"/>
          </p:cNvSpPr>
          <p:nvPr>
            <p:ph type="sldImg"/>
          </p:nvPr>
        </p:nvSpPr>
        <p:spPr>
          <a:ln/>
        </p:spPr>
      </p:sp>
      <p:sp>
        <p:nvSpPr>
          <p:cNvPr id="445443" name="Rectangle 3"/>
          <p:cNvSpPr>
            <a:spLocks noGrp="1" noChangeArrowheads="1"/>
          </p:cNvSpPr>
          <p:nvPr>
            <p:ph type="body" idx="1"/>
          </p:nvPr>
        </p:nvSpPr>
        <p:spPr/>
        <p:txBody>
          <a:bodyPr/>
          <a:lstStyle/>
          <a:p>
            <a:endParaRPr lang="bg-BG" dirty="0"/>
          </a:p>
        </p:txBody>
      </p:sp>
      <p:sp>
        <p:nvSpPr>
          <p:cNvPr id="2" name="Footer Placeholder 1"/>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3" name="Slide Number Placeholder 2"/>
          <p:cNvSpPr>
            <a:spLocks noGrp="1"/>
          </p:cNvSpPr>
          <p:nvPr>
            <p:ph type="sldNum" sz="quarter" idx="11"/>
          </p:nvPr>
        </p:nvSpPr>
        <p:spPr/>
        <p:txBody>
          <a:bodyPr/>
          <a:lstStyle/>
          <a:p>
            <a:fld id="{3EBA5BD7-F043-4D1B-AA17-CD412FC534DE}" type="slidenum">
              <a:rPr lang="en-US" smtClean="0"/>
              <a:pPr/>
              <a:t>2</a:t>
            </a:fld>
            <a:endParaRPr lang="en-US" dirty="0"/>
          </a:p>
        </p:txBody>
      </p:sp>
    </p:spTree>
    <p:extLst>
      <p:ext uri="{BB962C8B-B14F-4D97-AF65-F5344CB8AC3E}">
        <p14:creationId xmlns:p14="http://schemas.microsoft.com/office/powerpoint/2010/main" val="18963917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32</a:t>
            </a:fld>
            <a:endParaRPr lang="en-US" dirty="0"/>
          </a:p>
        </p:txBody>
      </p:sp>
    </p:spTree>
    <p:extLst>
      <p:ext uri="{BB962C8B-B14F-4D97-AF65-F5344CB8AC3E}">
        <p14:creationId xmlns:p14="http://schemas.microsoft.com/office/powerpoint/2010/main" val="881360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a:solidFill>
                  <a:prstClr val="black"/>
                </a:solidFill>
              </a:rPr>
              <a:t>© Software University Foundation – </a:t>
            </a:r>
            <a:r>
              <a:rPr lang="en-US" sz="1000" u="sng">
                <a:solidFill>
                  <a:prstClr val="black"/>
                </a:solidFill>
                <a:hlinkClick r:id="rId3"/>
              </a:rPr>
              <a:t>http://softuni.org</a:t>
            </a:r>
            <a:endParaRPr lang="en-US" sz="1000">
              <a:solidFill>
                <a:prstClr val="black"/>
              </a:solidFill>
            </a:endParaRPr>
          </a:p>
          <a:p>
            <a:r>
              <a:rPr lang="en-US" sz="1000">
                <a:solidFill>
                  <a:prstClr val="black"/>
                </a:solidFill>
              </a:rPr>
              <a:t>This work is licensed under the </a:t>
            </a:r>
            <a:r>
              <a:rPr lang="en-US" sz="1000" u="sng" noProof="1">
                <a:solidFill>
                  <a:prstClr val="black"/>
                </a:solidFill>
                <a:hlinkClick r:id="rId4"/>
              </a:rPr>
              <a:t>Creative Commons Attribution-NonCommercial-ShareAlike</a:t>
            </a:r>
            <a:r>
              <a:rPr lang="en-US" sz="1000" noProof="1">
                <a:solidFill>
                  <a:prstClr val="black"/>
                </a:solidFill>
              </a:rPr>
              <a:t> </a:t>
            </a:r>
            <a:r>
              <a:rPr lang="en-US" sz="1000">
                <a:solidFill>
                  <a:prstClr val="black"/>
                </a:solidFill>
              </a:rPr>
              <a:t>license.</a:t>
            </a:r>
            <a:endParaRPr lang="en-US" sz="1000" dirty="0">
              <a:solidFill>
                <a:prstClr val="black"/>
              </a:solidFill>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2747838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34</a:t>
            </a:fld>
            <a:endParaRPr lang="en-US" dirty="0"/>
          </a:p>
        </p:txBody>
      </p:sp>
    </p:spTree>
    <p:extLst>
      <p:ext uri="{BB962C8B-B14F-4D97-AF65-F5344CB8AC3E}">
        <p14:creationId xmlns:p14="http://schemas.microsoft.com/office/powerpoint/2010/main" val="22317330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35</a:t>
            </a:fld>
            <a:endParaRPr lang="en-US" dirty="0"/>
          </a:p>
        </p:txBody>
      </p:sp>
    </p:spTree>
    <p:extLst>
      <p:ext uri="{BB962C8B-B14F-4D97-AF65-F5344CB8AC3E}">
        <p14:creationId xmlns:p14="http://schemas.microsoft.com/office/powerpoint/2010/main" val="6307409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C8E92CD7-3A53-49A7-A6DD-9E3A99F23A85}" type="slidenum">
              <a:rPr lang="en-US"/>
              <a:pPr/>
              <a:t>4</a:t>
            </a:fld>
            <a:r>
              <a:rPr lang="en-US" dirty="0"/>
              <a:t>##</a:t>
            </a:r>
            <a:endParaRPr lang="en-US" sz="1100" dirty="0"/>
          </a:p>
        </p:txBody>
      </p:sp>
      <p:sp>
        <p:nvSpPr>
          <p:cNvPr id="520194" name="Rectangle 2"/>
          <p:cNvSpPr>
            <a:spLocks noGrp="1" noRot="1" noChangeAspect="1" noChangeArrowheads="1" noTextEdit="1"/>
          </p:cNvSpPr>
          <p:nvPr>
            <p:ph type="sldImg"/>
          </p:nvPr>
        </p:nvSpPr>
        <p:spPr>
          <a:ln/>
        </p:spPr>
      </p:sp>
      <p:sp>
        <p:nvSpPr>
          <p:cNvPr id="520195" name="Rectangle 3"/>
          <p:cNvSpPr>
            <a:spLocks noGrp="1" noChangeArrowheads="1"/>
          </p:cNvSpPr>
          <p:nvPr>
            <p:ph type="body" idx="1"/>
          </p:nvPr>
        </p:nvSpPr>
        <p:spPr>
          <a:xfrm>
            <a:off x="688481" y="4416099"/>
            <a:ext cx="5504853" cy="4182457"/>
          </a:xfrm>
        </p:spPr>
        <p:txBody>
          <a:bodyPr/>
          <a:lstStyle/>
          <a:p>
            <a:endParaRPr lang="bg-BG" dirty="0"/>
          </a:p>
        </p:txBody>
      </p:sp>
    </p:spTree>
    <p:extLst>
      <p:ext uri="{BB962C8B-B14F-4D97-AF65-F5344CB8AC3E}">
        <p14:creationId xmlns:p14="http://schemas.microsoft.com/office/powerpoint/2010/main" val="3503338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5C4BA63B-286B-46C9-B52C-1B6101BC0A03}" type="slidenum">
              <a:rPr lang="en-US"/>
              <a:pPr/>
              <a:t>5</a:t>
            </a:fld>
            <a:r>
              <a:rPr lang="en-US" dirty="0"/>
              <a:t>##</a:t>
            </a:r>
            <a:endParaRPr lang="en-US" sz="1100" dirty="0"/>
          </a:p>
        </p:txBody>
      </p:sp>
      <p:sp>
        <p:nvSpPr>
          <p:cNvPr id="522242" name="Rectangle 2"/>
          <p:cNvSpPr>
            <a:spLocks noGrp="1" noRot="1" noChangeAspect="1" noChangeArrowheads="1" noTextEdit="1"/>
          </p:cNvSpPr>
          <p:nvPr>
            <p:ph type="sldImg"/>
          </p:nvPr>
        </p:nvSpPr>
        <p:spPr>
          <a:ln/>
        </p:spPr>
      </p:sp>
      <p:sp>
        <p:nvSpPr>
          <p:cNvPr id="522243" name="Rectangle 3"/>
          <p:cNvSpPr>
            <a:spLocks noGrp="1" noChangeArrowheads="1"/>
          </p:cNvSpPr>
          <p:nvPr>
            <p:ph type="body" idx="1"/>
          </p:nvPr>
        </p:nvSpPr>
        <p:spPr>
          <a:xfrm>
            <a:off x="688481" y="4416099"/>
            <a:ext cx="5504853" cy="4182457"/>
          </a:xfrm>
        </p:spPr>
        <p:txBody>
          <a:bodyPr/>
          <a:lstStyle/>
          <a:p>
            <a:r>
              <a:rPr lang="en-US" b="1" dirty="0"/>
              <a:t>Data from Multiple Tables</a:t>
            </a:r>
          </a:p>
          <a:p>
            <a:pPr lvl="1"/>
            <a:r>
              <a:rPr lang="en-US" dirty="0"/>
              <a:t>Sometimes you need to use </a:t>
            </a:r>
            <a:r>
              <a:rPr lang="en-US" dirty="0">
                <a:solidFill>
                  <a:srgbClr val="FC0128"/>
                </a:solidFill>
              </a:rPr>
              <a:t>data from more than one table</a:t>
            </a:r>
            <a:r>
              <a:rPr lang="en-US" dirty="0"/>
              <a:t>. In the slide example, the report displays data from two separate tables.</a:t>
            </a:r>
          </a:p>
          <a:p>
            <a:pPr lvl="1"/>
            <a:r>
              <a:rPr lang="en-US" dirty="0"/>
              <a:t>To produce the report, you need to link (</a:t>
            </a:r>
            <a:r>
              <a:rPr lang="en-US" b="1" dirty="0"/>
              <a:t>join</a:t>
            </a:r>
            <a:r>
              <a:rPr lang="en-US" dirty="0"/>
              <a:t>) the </a:t>
            </a:r>
            <a:r>
              <a:rPr lang="en-US" dirty="0">
                <a:latin typeface="Courier New" pitchFamily="49" charset="0"/>
              </a:rPr>
              <a:t>Employees</a:t>
            </a:r>
            <a:r>
              <a:rPr lang="en-US" dirty="0"/>
              <a:t> and </a:t>
            </a:r>
            <a:r>
              <a:rPr lang="en-US" dirty="0">
                <a:latin typeface="Courier New" pitchFamily="49" charset="0"/>
              </a:rPr>
              <a:t>Departments</a:t>
            </a:r>
            <a:r>
              <a:rPr lang="en-US" dirty="0"/>
              <a:t> tables and access data from both of them.</a:t>
            </a:r>
          </a:p>
          <a:p>
            <a:endParaRPr lang="en-US" dirty="0"/>
          </a:p>
        </p:txBody>
      </p:sp>
    </p:spTree>
    <p:extLst>
      <p:ext uri="{BB962C8B-B14F-4D97-AF65-F5344CB8AC3E}">
        <p14:creationId xmlns:p14="http://schemas.microsoft.com/office/powerpoint/2010/main" val="3217986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609DC064-E946-4394-A38B-3AD43C9C7D2D}" type="slidenum">
              <a:rPr lang="en-US"/>
              <a:pPr/>
              <a:t>8</a:t>
            </a:fld>
            <a:r>
              <a:rPr lang="en-US" dirty="0"/>
              <a:t>##</a:t>
            </a:r>
            <a:endParaRPr lang="en-US" sz="1100" dirty="0"/>
          </a:p>
        </p:txBody>
      </p:sp>
      <p:sp>
        <p:nvSpPr>
          <p:cNvPr id="526338" name="Rectangle 2"/>
          <p:cNvSpPr>
            <a:spLocks noGrp="1" noRot="1" noChangeAspect="1" noChangeArrowheads="1" noTextEdit="1"/>
          </p:cNvSpPr>
          <p:nvPr>
            <p:ph type="sldImg"/>
          </p:nvPr>
        </p:nvSpPr>
        <p:spPr>
          <a:ln/>
        </p:spPr>
      </p:sp>
      <p:sp>
        <p:nvSpPr>
          <p:cNvPr id="526339" name="Rectangle 3"/>
          <p:cNvSpPr>
            <a:spLocks noGrp="1" noChangeArrowheads="1"/>
          </p:cNvSpPr>
          <p:nvPr>
            <p:ph type="body" idx="1"/>
          </p:nvPr>
        </p:nvSpPr>
        <p:spPr>
          <a:xfrm>
            <a:off x="688481" y="4416099"/>
            <a:ext cx="5504853" cy="4182457"/>
          </a:xfrm>
        </p:spPr>
        <p:txBody>
          <a:bodyPr/>
          <a:lstStyle/>
          <a:p>
            <a:pPr lvl="1">
              <a:lnSpc>
                <a:spcPct val="65000"/>
              </a:lnSpc>
              <a:spcBef>
                <a:spcPct val="35000"/>
              </a:spcBef>
            </a:pPr>
            <a:r>
              <a:rPr lang="en-US" sz="2300" dirty="0"/>
              <a:t>These are SQL99 compliant joins</a:t>
            </a:r>
          </a:p>
        </p:txBody>
      </p:sp>
    </p:spTree>
    <p:extLst>
      <p:ext uri="{BB962C8B-B14F-4D97-AF65-F5344CB8AC3E}">
        <p14:creationId xmlns:p14="http://schemas.microsoft.com/office/powerpoint/2010/main" val="18398195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609DC064-E946-4394-A38B-3AD43C9C7D2D}" type="slidenum">
              <a:rPr lang="en-US"/>
              <a:pPr/>
              <a:t>9</a:t>
            </a:fld>
            <a:r>
              <a:rPr lang="en-US" dirty="0"/>
              <a:t>##</a:t>
            </a:r>
            <a:endParaRPr lang="en-US" sz="1100" dirty="0"/>
          </a:p>
        </p:txBody>
      </p:sp>
      <p:sp>
        <p:nvSpPr>
          <p:cNvPr id="526338" name="Rectangle 2"/>
          <p:cNvSpPr>
            <a:spLocks noGrp="1" noRot="1" noChangeAspect="1" noChangeArrowheads="1" noTextEdit="1"/>
          </p:cNvSpPr>
          <p:nvPr>
            <p:ph type="sldImg"/>
          </p:nvPr>
        </p:nvSpPr>
        <p:spPr>
          <a:ln/>
        </p:spPr>
      </p:sp>
      <p:sp>
        <p:nvSpPr>
          <p:cNvPr id="526339" name="Rectangle 3"/>
          <p:cNvSpPr>
            <a:spLocks noGrp="1" noChangeArrowheads="1"/>
          </p:cNvSpPr>
          <p:nvPr>
            <p:ph type="body" idx="1"/>
          </p:nvPr>
        </p:nvSpPr>
        <p:spPr>
          <a:xfrm>
            <a:off x="688481" y="4416099"/>
            <a:ext cx="5504853" cy="4182457"/>
          </a:xfrm>
        </p:spPr>
        <p:txBody>
          <a:bodyPr/>
          <a:lstStyle/>
          <a:p>
            <a:pPr lvl="1">
              <a:lnSpc>
                <a:spcPct val="65000"/>
              </a:lnSpc>
              <a:spcBef>
                <a:spcPct val="35000"/>
              </a:spcBef>
            </a:pPr>
            <a:r>
              <a:rPr lang="en-US" sz="2300" dirty="0"/>
              <a:t>These are SQL99 compliant joins</a:t>
            </a:r>
          </a:p>
        </p:txBody>
      </p:sp>
    </p:spTree>
    <p:extLst>
      <p:ext uri="{BB962C8B-B14F-4D97-AF65-F5344CB8AC3E}">
        <p14:creationId xmlns:p14="http://schemas.microsoft.com/office/powerpoint/2010/main" val="2409449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dirty="0"/>
              <a:t>Full joins match all the data in the left</a:t>
            </a:r>
            <a:r>
              <a:rPr lang="en-US" baseline="0" dirty="0"/>
              <a:t> and the right table. If</a:t>
            </a:r>
            <a:r>
              <a:rPr lang="bg-BG" baseline="0" dirty="0"/>
              <a:t> </a:t>
            </a:r>
            <a:r>
              <a:rPr lang="en-US" baseline="0" dirty="0"/>
              <a:t>any of the values doesn’t the join conditions the return value is NULL.</a:t>
            </a:r>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13</a:t>
            </a:fld>
            <a:endParaRPr lang="en-US" dirty="0"/>
          </a:p>
        </p:txBody>
      </p:sp>
    </p:spTree>
    <p:extLst>
      <p:ext uri="{BB962C8B-B14F-4D97-AF65-F5344CB8AC3E}">
        <p14:creationId xmlns:p14="http://schemas.microsoft.com/office/powerpoint/2010/main" val="22246748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dirty="0"/>
              <a:t>Full joins match all the data in the left</a:t>
            </a:r>
            <a:r>
              <a:rPr lang="en-US" baseline="0" dirty="0"/>
              <a:t> and the right table. If</a:t>
            </a:r>
            <a:r>
              <a:rPr lang="bg-BG" baseline="0" dirty="0"/>
              <a:t> </a:t>
            </a:r>
            <a:r>
              <a:rPr lang="en-US" baseline="0" dirty="0"/>
              <a:t>any of the values doesn’t the join conditions the return value is NULL.</a:t>
            </a:r>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14</a:t>
            </a:fld>
            <a:endParaRPr lang="en-US" dirty="0"/>
          </a:p>
        </p:txBody>
      </p:sp>
    </p:spTree>
    <p:extLst>
      <p:ext uri="{BB962C8B-B14F-4D97-AF65-F5344CB8AC3E}">
        <p14:creationId xmlns:p14="http://schemas.microsoft.com/office/powerpoint/2010/main" val="3208193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dirty="0"/>
              <a:t>Full joins match all the data in the left</a:t>
            </a:r>
            <a:r>
              <a:rPr lang="en-US" baseline="0" dirty="0"/>
              <a:t> and the right table. If</a:t>
            </a:r>
            <a:r>
              <a:rPr lang="bg-BG" baseline="0" dirty="0"/>
              <a:t> </a:t>
            </a:r>
            <a:r>
              <a:rPr lang="en-US" baseline="0" dirty="0"/>
              <a:t>any of the values doesn’t the join conditions the return value is NULL.</a:t>
            </a:r>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15</a:t>
            </a:fld>
            <a:endParaRPr lang="en-US" dirty="0"/>
          </a:p>
        </p:txBody>
      </p:sp>
    </p:spTree>
    <p:extLst>
      <p:ext uri="{BB962C8B-B14F-4D97-AF65-F5344CB8AC3E}">
        <p14:creationId xmlns:p14="http://schemas.microsoft.com/office/powerpoint/2010/main" val="4239406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judge.softuni.bg/" TargetMode="External"/><Relationship Id="rId13"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hyperlink" Target="http://forum.softuni.bg/" TargetMode="External"/><Relationship Id="rId12" Type="http://schemas.openxmlformats.org/officeDocument/2006/relationships/hyperlink" Target="http://www.introprogramming.info/" TargetMode="External"/><Relationship Id="rId2" Type="http://schemas.openxmlformats.org/officeDocument/2006/relationships/image" Target="../media/image5.jpeg"/><Relationship Id="rId1" Type="http://schemas.openxmlformats.org/officeDocument/2006/relationships/slideMaster" Target="../slideMasters/slideMaster1.xml"/><Relationship Id="rId6" Type="http://schemas.openxmlformats.org/officeDocument/2006/relationships/hyperlink" Target="http://www.nakov.com/" TargetMode="External"/><Relationship Id="rId11" Type="http://schemas.openxmlformats.org/officeDocument/2006/relationships/hyperlink" Target="http://www.youtube.com/SoftwareUniversity" TargetMode="External"/><Relationship Id="rId5" Type="http://schemas.openxmlformats.org/officeDocument/2006/relationships/hyperlink" Target="http://softuni.org/" TargetMode="External"/><Relationship Id="rId10" Type="http://schemas.openxmlformats.org/officeDocument/2006/relationships/hyperlink" Target="https://twitter.com/softunibg" TargetMode="External"/><Relationship Id="rId4" Type="http://schemas.openxmlformats.org/officeDocument/2006/relationships/hyperlink" Target="http://softuni.bg/" TargetMode="External"/><Relationship Id="rId9" Type="http://schemas.openxmlformats.org/officeDocument/2006/relationships/hyperlink" Target="https://www.facebook.com/SoftwareUniversity"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66413" y="314301"/>
            <a:ext cx="7382341" cy="2000251"/>
          </a:xfrm>
        </p:spPr>
        <p:txBody>
          <a:bodyPr lIns="0" tIns="0" rIns="0" bIns="0">
            <a:normAutofit/>
          </a:bodyPr>
          <a:lstStyle>
            <a:lvl1pPr algn="r">
              <a:defRPr sz="5400">
                <a:solidFill>
                  <a:srgbClr val="F6D18E"/>
                </a:solidFill>
              </a:defRPr>
            </a:lvl1pPr>
          </a:lstStyle>
          <a:p>
            <a:r>
              <a:rPr lang="en-US" dirty="0"/>
              <a:t>Presentation Title</a:t>
            </a:r>
            <a:endParaRPr dirty="0"/>
          </a:p>
        </p:txBody>
      </p:sp>
      <p:sp>
        <p:nvSpPr>
          <p:cNvPr id="3" name="Subtitle 2"/>
          <p:cNvSpPr>
            <a:spLocks noGrp="1"/>
          </p:cNvSpPr>
          <p:nvPr>
            <p:ph type="subTitle" idx="1" hasCustomPrompt="1"/>
          </p:nvPr>
        </p:nvSpPr>
        <p:spPr>
          <a:xfrm>
            <a:off x="4366413" y="2346299"/>
            <a:ext cx="7382341" cy="1752600"/>
          </a:xfrm>
        </p:spPr>
        <p:txBody>
          <a:bodyPr lIns="0" tIns="0" rIns="0" bIns="0">
            <a:normAutofit/>
          </a:bodyPr>
          <a:lstStyle>
            <a:lvl1pPr marL="0" indent="0" algn="r">
              <a:spcBef>
                <a:spcPts val="0"/>
              </a:spcBef>
              <a:buNone/>
              <a:defRPr sz="4000" cap="none"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Presentation Subtitle</a:t>
            </a:r>
            <a:endParaRPr dirty="0"/>
          </a:p>
        </p:txBody>
      </p:sp>
      <p:sp>
        <p:nvSpPr>
          <p:cNvPr id="25" name="Text Placeholder 13"/>
          <p:cNvSpPr>
            <a:spLocks noGrp="1"/>
          </p:cNvSpPr>
          <p:nvPr>
            <p:ph type="body" sz="quarter" idx="10" hasCustomPrompt="1"/>
          </p:nvPr>
        </p:nvSpPr>
        <p:spPr bwMode="auto">
          <a:xfrm>
            <a:off x="760412" y="4164083"/>
            <a:ext cx="3187613" cy="525135"/>
          </a:xfrm>
          <a:prstGeom prst="rect">
            <a:avLst/>
          </a:prstGeom>
          <a:noFill/>
          <a:effectLst/>
        </p:spPr>
        <p:txBody>
          <a:bodyPr wrap="square" lIns="36000" tIns="36000" rIns="36000" bIns="36000" rtlCol="0" anchor="b" anchorCtr="0">
            <a:spAutoFit/>
          </a:bodyPr>
          <a:lstStyle>
            <a:lvl1pPr marL="0" indent="0" algn="l" rtl="0" fontAlgn="base">
              <a:spcBef>
                <a:spcPct val="0"/>
              </a:spcBef>
              <a:spcAft>
                <a:spcPct val="0"/>
              </a:spcAft>
              <a:buNone/>
              <a:defRPr lang="en-US" sz="2800" b="1" kern="1200" baseline="0" dirty="0" smtClean="0">
                <a:solidFill>
                  <a:srgbClr val="EE792A"/>
                </a:solidFill>
                <a:effectLst/>
                <a:latin typeface="+mn-lt"/>
                <a:ea typeface="+mn-ea"/>
                <a:cs typeface="+mn-cs"/>
              </a:defRPr>
            </a:lvl1pPr>
          </a:lstStyle>
          <a:p>
            <a:pPr lvl="0"/>
            <a:r>
              <a:rPr lang="en-US" dirty="0"/>
              <a:t>Author Name</a:t>
            </a:r>
          </a:p>
        </p:txBody>
      </p:sp>
      <p:sp>
        <p:nvSpPr>
          <p:cNvPr id="31" name="Picture Placeholder 4"/>
          <p:cNvSpPr>
            <a:spLocks noGrp="1"/>
          </p:cNvSpPr>
          <p:nvPr>
            <p:ph type="pic" sz="quarter" idx="16" hasCustomPrompt="1"/>
          </p:nvPr>
        </p:nvSpPr>
        <p:spPr>
          <a:xfrm>
            <a:off x="4366413" y="4191000"/>
            <a:ext cx="7382341" cy="1905000"/>
          </a:xfrm>
          <a:prstGeom prst="rect">
            <a:avLst/>
          </a:prstGeom>
        </p:spPr>
        <p:txBody>
          <a:bodyPr lIns="108000" tIns="36000" rIns="108000" bIns="36000"/>
          <a:lstStyle>
            <a:lvl1pPr marL="0" indent="0">
              <a:buNone/>
              <a:defRPr/>
            </a:lvl1pPr>
          </a:lstStyle>
          <a:p>
            <a:r>
              <a:rPr lang="en-US" dirty="0"/>
              <a:t>Insert a Picture Here</a:t>
            </a:r>
          </a:p>
        </p:txBody>
      </p:sp>
      <p:sp>
        <p:nvSpPr>
          <p:cNvPr id="32" name="Text Placeholder 13"/>
          <p:cNvSpPr>
            <a:spLocks noGrp="1"/>
          </p:cNvSpPr>
          <p:nvPr>
            <p:ph type="body" sz="quarter" idx="13" hasCustomPrompt="1"/>
          </p:nvPr>
        </p:nvSpPr>
        <p:spPr bwMode="auto">
          <a:xfrm>
            <a:off x="760413" y="4633982"/>
            <a:ext cx="3187614" cy="44434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00" b="1" kern="1200" dirty="0" smtClean="0">
                <a:solidFill>
                  <a:srgbClr val="F4B36C"/>
                </a:solidFill>
                <a:effectLst/>
                <a:latin typeface="+mn-lt"/>
                <a:ea typeface="+mn-ea"/>
                <a:cs typeface="+mn-cs"/>
              </a:defRPr>
            </a:lvl1pPr>
          </a:lstStyle>
          <a:p>
            <a:pPr lvl="0"/>
            <a:r>
              <a:rPr lang="en-US" dirty="0"/>
              <a:t>Position</a:t>
            </a:r>
          </a:p>
        </p:txBody>
      </p:sp>
      <p:sp>
        <p:nvSpPr>
          <p:cNvPr id="33" name="Text Placeholder 13"/>
          <p:cNvSpPr>
            <a:spLocks noGrp="1"/>
          </p:cNvSpPr>
          <p:nvPr>
            <p:ph type="body" sz="quarter" idx="14" hasCustomPrompt="1"/>
          </p:nvPr>
        </p:nvSpPr>
        <p:spPr bwMode="auto">
          <a:xfrm>
            <a:off x="760412" y="5011671"/>
            <a:ext cx="3187613" cy="395869"/>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000" b="1" kern="1200" dirty="0" smtClean="0">
                <a:solidFill>
                  <a:schemeClr val="accent1">
                    <a:lumMod val="40000"/>
                    <a:lumOff val="60000"/>
                  </a:schemeClr>
                </a:solidFill>
                <a:effectLst/>
                <a:latin typeface="+mn-lt"/>
                <a:ea typeface="+mn-ea"/>
                <a:cs typeface="+mn-cs"/>
              </a:defRPr>
            </a:lvl1pPr>
          </a:lstStyle>
          <a:p>
            <a:pPr lvl="0"/>
            <a:r>
              <a:rPr lang="en-US" dirty="0"/>
              <a:t>Web Site</a:t>
            </a:r>
          </a:p>
        </p:txBody>
      </p:sp>
      <p:sp>
        <p:nvSpPr>
          <p:cNvPr id="34" name="Text Placeholder 13"/>
          <p:cNvSpPr>
            <a:spLocks noGrp="1"/>
          </p:cNvSpPr>
          <p:nvPr>
            <p:ph type="body" sz="quarter" idx="17" hasCustomPrompt="1"/>
          </p:nvPr>
        </p:nvSpPr>
        <p:spPr bwMode="auto">
          <a:xfrm>
            <a:off x="760412" y="5394605"/>
            <a:ext cx="3187613" cy="363552"/>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800" b="1" kern="1200" dirty="0" smtClean="0">
                <a:solidFill>
                  <a:srgbClr val="F27A44"/>
                </a:solidFill>
                <a:effectLst/>
                <a:latin typeface="+mn-lt"/>
                <a:ea typeface="+mn-ea"/>
                <a:cs typeface="+mn-cs"/>
              </a:defRPr>
            </a:lvl1pPr>
          </a:lstStyle>
          <a:p>
            <a:pPr lvl="0"/>
            <a:r>
              <a:rPr lang="en-US" dirty="0"/>
              <a:t>Company Name</a:t>
            </a:r>
          </a:p>
        </p:txBody>
      </p:sp>
      <p:sp>
        <p:nvSpPr>
          <p:cNvPr id="35" name="Text Placeholder 13"/>
          <p:cNvSpPr>
            <a:spLocks noGrp="1"/>
          </p:cNvSpPr>
          <p:nvPr>
            <p:ph type="body" sz="quarter" idx="18" hasCustomPrompt="1"/>
          </p:nvPr>
        </p:nvSpPr>
        <p:spPr bwMode="auto">
          <a:xfrm>
            <a:off x="760412" y="5735767"/>
            <a:ext cx="3187613" cy="331235"/>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600" b="1" kern="1200" dirty="0" smtClean="0">
                <a:solidFill>
                  <a:srgbClr val="F27A44"/>
                </a:solidFill>
                <a:effectLst/>
                <a:latin typeface="+mn-lt"/>
                <a:ea typeface="+mn-ea"/>
                <a:cs typeface="+mn-cs"/>
              </a:defRPr>
            </a:lvl1pPr>
          </a:lstStyle>
          <a:p>
            <a:pPr lvl="0"/>
            <a:r>
              <a:rPr lang="en-US" dirty="0"/>
              <a:t>Company Web Site</a:t>
            </a:r>
          </a:p>
        </p:txBody>
      </p:sp>
    </p:spTree>
    <p:extLst>
      <p:ext uri="{BB962C8B-B14F-4D97-AF65-F5344CB8AC3E}">
        <p14:creationId xmlns:p14="http://schemas.microsoft.com/office/powerpoint/2010/main" val="1847488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10/10/2017</a:t>
            </a:fld>
            <a:endParaRPr lang="en-US" dirty="0"/>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pic>
        <p:nvPicPr>
          <p:cNvPr id="1026" name="Picture 2"/>
          <p:cNvPicPr>
            <a:picLocks noChangeAspect="1" noChangeArrowheads="1"/>
          </p:cNvPicPr>
          <p:nvPr userDrawn="1"/>
        </p:nvPicPr>
        <p:blipFill>
          <a:blip r:embed="rId3"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1406769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813" y="4953000"/>
            <a:ext cx="10363200" cy="820600"/>
          </a:xfrm>
        </p:spPr>
        <p:txBody>
          <a:bodyPr wrap="square"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912813" y="5754968"/>
            <a:ext cx="10363200" cy="719034"/>
          </a:xfrm>
        </p:spPr>
        <p:txBody>
          <a:bodyPr wrap="square"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pic>
        <p:nvPicPr>
          <p:cNvPr id="9" name="Picture 2"/>
          <p:cNvPicPr>
            <a:picLocks noChangeAspect="1" noChangeArrowheads="1"/>
          </p:cNvPicPr>
          <p:nvPr userDrawn="1"/>
        </p:nvPicPr>
        <p:blipFill>
          <a:blip r:embed="rId3"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3616330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478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Questions Slide">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29" name="Text Placeholder 29"/>
          <p:cNvSpPr>
            <a:spLocks noGrp="1"/>
          </p:cNvSpPr>
          <p:nvPr>
            <p:ph type="body" sz="quarter" idx="10" hasCustomPrompt="1"/>
          </p:nvPr>
        </p:nvSpPr>
        <p:spPr>
          <a:xfrm>
            <a:off x="1529384" y="6400802"/>
            <a:ext cx="10482604" cy="363552"/>
          </a:xfrm>
          <a:prstGeom prst="rect">
            <a:avLst/>
          </a:prstGeom>
        </p:spPr>
        <p:txBody>
          <a:bodyPr wrap="square" lIns="36000" rIns="36000">
            <a:spAutoFit/>
          </a:bodyPr>
          <a:lstStyle>
            <a:lvl1pPr marL="0" indent="0" algn="r">
              <a:buNone/>
              <a:defRPr sz="1800">
                <a:latin typeface="+mn-lt"/>
              </a:defRPr>
            </a:lvl1pPr>
          </a:lstStyle>
          <a:p>
            <a:pPr lvl="0"/>
            <a:r>
              <a:rPr lang="en-US" dirty="0"/>
              <a:t>Course Web Site</a:t>
            </a:r>
          </a:p>
        </p:txBody>
      </p:sp>
      <p:pic>
        <p:nvPicPr>
          <p:cNvPr id="55" name="Picture 5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838412" y="261000"/>
            <a:ext cx="2050131" cy="670675"/>
          </a:xfrm>
          <a:prstGeom prst="rect">
            <a:avLst/>
          </a:prstGeom>
        </p:spPr>
      </p:pic>
      <p:sp>
        <p:nvSpPr>
          <p:cNvPr id="50"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Presentation Title</a:t>
            </a:r>
            <a:endParaRPr dirty="0"/>
          </a:p>
        </p:txBody>
      </p:sp>
      <p:sp>
        <p:nvSpPr>
          <p:cNvPr id="2" name="TextBox 1">
            <a:hlinkClick r:id="rId4" tooltip="Software University - Quality Education, Profession and Job for Software Engineers"/>
          </p:cNvPr>
          <p:cNvSpPr txBox="1"/>
          <p:nvPr userDrawn="1"/>
        </p:nvSpPr>
        <p:spPr>
          <a:xfrm rot="322982">
            <a:off x="10066442" y="2253546"/>
            <a:ext cx="303288" cy="400110"/>
          </a:xfrm>
          <a:prstGeom prst="rect">
            <a:avLst/>
          </a:prstGeom>
          <a:noFill/>
        </p:spPr>
        <p:txBody>
          <a:bodyPr wrap="none" rtlCol="0">
            <a:spAutoFit/>
          </a:bodyPr>
          <a:lstStyle/>
          <a:p>
            <a:r>
              <a:rPr lang="en-US" sz="2000" b="1" dirty="0">
                <a:solidFill>
                  <a:srgbClr val="603A14"/>
                </a:solidFill>
              </a:rPr>
              <a:t>?</a:t>
            </a:r>
          </a:p>
        </p:txBody>
      </p:sp>
      <p:sp>
        <p:nvSpPr>
          <p:cNvPr id="27" name="TextBox 26">
            <a:hlinkClick r:id="rId5" tooltip="Software University Foundaton"/>
          </p:cNvPr>
          <p:cNvSpPr txBox="1"/>
          <p:nvPr userDrawn="1"/>
        </p:nvSpPr>
        <p:spPr>
          <a:xfrm rot="20630519">
            <a:off x="7568290" y="4341197"/>
            <a:ext cx="303288" cy="400110"/>
          </a:xfrm>
          <a:prstGeom prst="rect">
            <a:avLst/>
          </a:prstGeom>
          <a:noFill/>
        </p:spPr>
        <p:txBody>
          <a:bodyPr wrap="none" rtlCol="0">
            <a:spAutoFit/>
          </a:bodyPr>
          <a:lstStyle/>
          <a:p>
            <a:r>
              <a:rPr lang="en-US" sz="2000" b="1" dirty="0">
                <a:solidFill>
                  <a:srgbClr val="603A14"/>
                </a:solidFill>
              </a:rPr>
              <a:t>?</a:t>
            </a:r>
          </a:p>
        </p:txBody>
      </p:sp>
      <p:sp>
        <p:nvSpPr>
          <p:cNvPr id="51" name="TextBox 50">
            <a:hlinkClick r:id="rId6" tooltip="Svetlin Nakov - Programming and Education for Developers"/>
          </p:cNvPr>
          <p:cNvSpPr txBox="1"/>
          <p:nvPr userDrawn="1"/>
        </p:nvSpPr>
        <p:spPr>
          <a:xfrm>
            <a:off x="11500162" y="4679637"/>
            <a:ext cx="255198" cy="276999"/>
          </a:xfrm>
          <a:prstGeom prst="rect">
            <a:avLst/>
          </a:prstGeom>
          <a:noFill/>
        </p:spPr>
        <p:txBody>
          <a:bodyPr wrap="none" rtlCol="0">
            <a:spAutoFit/>
          </a:bodyPr>
          <a:lstStyle/>
          <a:p>
            <a:r>
              <a:rPr lang="en-US" sz="1200" dirty="0">
                <a:solidFill>
                  <a:srgbClr val="603A14"/>
                </a:solidFill>
              </a:rPr>
              <a:t>?</a:t>
            </a:r>
          </a:p>
        </p:txBody>
      </p:sp>
      <p:sp>
        <p:nvSpPr>
          <p:cNvPr id="52" name="TextBox 51">
            <a:hlinkClick r:id="rId7" tooltip="Software University - Discussion Forum"/>
          </p:cNvPr>
          <p:cNvSpPr txBox="1"/>
          <p:nvPr userDrawn="1"/>
        </p:nvSpPr>
        <p:spPr>
          <a:xfrm rot="20971262">
            <a:off x="6094412" y="6109081"/>
            <a:ext cx="268022" cy="307777"/>
          </a:xfrm>
          <a:prstGeom prst="rect">
            <a:avLst/>
          </a:prstGeom>
          <a:noFill/>
        </p:spPr>
        <p:txBody>
          <a:bodyPr wrap="none" rtlCol="0">
            <a:spAutoFit/>
          </a:bodyPr>
          <a:lstStyle/>
          <a:p>
            <a:r>
              <a:rPr lang="en-US" sz="1400" dirty="0">
                <a:solidFill>
                  <a:srgbClr val="603A14"/>
                </a:solidFill>
              </a:rPr>
              <a:t>?</a:t>
            </a:r>
          </a:p>
        </p:txBody>
      </p:sp>
      <p:sp>
        <p:nvSpPr>
          <p:cNvPr id="53" name="TextBox 52">
            <a:hlinkClick r:id="rId8" tooltip="Software University - Online Judge System"/>
          </p:cNvPr>
          <p:cNvSpPr txBox="1"/>
          <p:nvPr userDrawn="1"/>
        </p:nvSpPr>
        <p:spPr>
          <a:xfrm rot="569019">
            <a:off x="9155998" y="4032736"/>
            <a:ext cx="292068" cy="369332"/>
          </a:xfrm>
          <a:prstGeom prst="rect">
            <a:avLst/>
          </a:prstGeom>
          <a:noFill/>
        </p:spPr>
        <p:txBody>
          <a:bodyPr wrap="none" rtlCol="0">
            <a:spAutoFit/>
          </a:bodyPr>
          <a:lstStyle/>
          <a:p>
            <a:r>
              <a:rPr lang="en-US" sz="1800" b="1" dirty="0">
                <a:solidFill>
                  <a:srgbClr val="603A14"/>
                </a:solidFill>
              </a:rPr>
              <a:t>?</a:t>
            </a:r>
          </a:p>
        </p:txBody>
      </p:sp>
      <p:sp>
        <p:nvSpPr>
          <p:cNvPr id="54" name="TextBox 53">
            <a:hlinkClick r:id="rId9" tooltip="Software University @ Facebook"/>
          </p:cNvPr>
          <p:cNvSpPr txBox="1"/>
          <p:nvPr userDrawn="1"/>
        </p:nvSpPr>
        <p:spPr>
          <a:xfrm rot="219682">
            <a:off x="7047355" y="2560119"/>
            <a:ext cx="327334" cy="461665"/>
          </a:xfrm>
          <a:prstGeom prst="rect">
            <a:avLst/>
          </a:prstGeom>
          <a:noFill/>
        </p:spPr>
        <p:txBody>
          <a:bodyPr wrap="none" rtlCol="0">
            <a:spAutoFit/>
          </a:bodyPr>
          <a:lstStyle/>
          <a:p>
            <a:r>
              <a:rPr lang="en-US" sz="2400" b="1" dirty="0">
                <a:solidFill>
                  <a:srgbClr val="603A14"/>
                </a:solidFill>
              </a:rPr>
              <a:t>?</a:t>
            </a:r>
          </a:p>
        </p:txBody>
      </p:sp>
      <p:sp>
        <p:nvSpPr>
          <p:cNvPr id="56" name="TextBox 55">
            <a:hlinkClick r:id="rId10" tooltip="Software University @ Twitter"/>
          </p:cNvPr>
          <p:cNvSpPr txBox="1"/>
          <p:nvPr userDrawn="1"/>
        </p:nvSpPr>
        <p:spPr>
          <a:xfrm rot="20972266">
            <a:off x="11754532" y="2320841"/>
            <a:ext cx="268022" cy="307777"/>
          </a:xfrm>
          <a:prstGeom prst="rect">
            <a:avLst/>
          </a:prstGeom>
          <a:noFill/>
        </p:spPr>
        <p:txBody>
          <a:bodyPr wrap="none" rtlCol="0">
            <a:spAutoFit/>
          </a:bodyPr>
          <a:lstStyle/>
          <a:p>
            <a:r>
              <a:rPr lang="en-US" sz="1400" dirty="0">
                <a:solidFill>
                  <a:srgbClr val="603A14"/>
                </a:solidFill>
              </a:rPr>
              <a:t>?</a:t>
            </a:r>
          </a:p>
        </p:txBody>
      </p:sp>
      <p:sp>
        <p:nvSpPr>
          <p:cNvPr id="57" name="TextBox 56">
            <a:hlinkClick r:id="rId11" tooltip="Software University @ YouTube - free training courses and video lessons for software engineers"/>
          </p:cNvPr>
          <p:cNvSpPr txBox="1"/>
          <p:nvPr userDrawn="1"/>
        </p:nvSpPr>
        <p:spPr>
          <a:xfrm rot="562174">
            <a:off x="11774596" y="3447926"/>
            <a:ext cx="255198" cy="276999"/>
          </a:xfrm>
          <a:prstGeom prst="rect">
            <a:avLst/>
          </a:prstGeom>
          <a:noFill/>
        </p:spPr>
        <p:txBody>
          <a:bodyPr wrap="none" rtlCol="0">
            <a:spAutoFit/>
          </a:bodyPr>
          <a:lstStyle/>
          <a:p>
            <a:r>
              <a:rPr lang="en-US" sz="1200" dirty="0">
                <a:solidFill>
                  <a:srgbClr val="603A14"/>
                </a:solidFill>
              </a:rPr>
              <a:t>?</a:t>
            </a:r>
          </a:p>
        </p:txBody>
      </p:sp>
      <p:sp>
        <p:nvSpPr>
          <p:cNvPr id="58" name="TextBox 57">
            <a:hlinkClick r:id="rId12" tooltip="Programming Fundamentals Book and Vide Lessons: Learn C#, Programming, Data Structures, Algorithms and Quality Coding"/>
          </p:cNvPr>
          <p:cNvSpPr txBox="1"/>
          <p:nvPr userDrawn="1"/>
        </p:nvSpPr>
        <p:spPr>
          <a:xfrm rot="571210">
            <a:off x="11136783" y="5625911"/>
            <a:ext cx="268022" cy="307777"/>
          </a:xfrm>
          <a:prstGeom prst="rect">
            <a:avLst/>
          </a:prstGeom>
          <a:noFill/>
        </p:spPr>
        <p:txBody>
          <a:bodyPr wrap="none" rtlCol="0">
            <a:spAutoFit/>
          </a:bodyPr>
          <a:lstStyle/>
          <a:p>
            <a:r>
              <a:rPr lang="en-US" sz="1400" dirty="0">
                <a:solidFill>
                  <a:srgbClr val="603A14"/>
                </a:solidFill>
              </a:rPr>
              <a:t>?</a:t>
            </a:r>
          </a:p>
        </p:txBody>
      </p:sp>
      <p:pic>
        <p:nvPicPr>
          <p:cNvPr id="3" name="Picture 2"/>
          <p:cNvPicPr>
            <a:picLocks noChangeAspect="1"/>
          </p:cNvPicPr>
          <p:nvPr userDrawn="1"/>
        </p:nvPicPr>
        <p:blipFill>
          <a:blip r:embed="rId13"/>
          <a:stretch>
            <a:fillRect/>
          </a:stretch>
        </p:blipFill>
        <p:spPr>
          <a:xfrm rot="20967714">
            <a:off x="457076" y="2405125"/>
            <a:ext cx="2338944" cy="2395502"/>
          </a:xfrm>
          <a:prstGeom prst="rect">
            <a:avLst/>
          </a:prstGeom>
        </p:spPr>
      </p:pic>
      <p:sp>
        <p:nvSpPr>
          <p:cNvPr id="19" name="Rectangle 18"/>
          <p:cNvSpPr/>
          <p:nvPr userDrawn="1"/>
        </p:nvSpPr>
        <p:spPr>
          <a:xfrm rot="20949717">
            <a:off x="2718532" y="3306088"/>
            <a:ext cx="4540980" cy="948072"/>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marL="0" lvl="0" indent="0" algn="ctr" eaLnBrk="0" hangingPunct="0">
              <a:lnSpc>
                <a:spcPct val="100000"/>
              </a:lnSpc>
              <a:spcBef>
                <a:spcPts val="0"/>
              </a:spcBef>
              <a:spcAft>
                <a:spcPts val="0"/>
              </a:spcAft>
              <a:buClr>
                <a:schemeClr val="accent5">
                  <a:lumMod val="40000"/>
                  <a:lumOff val="60000"/>
                </a:schemeClr>
              </a:buClr>
              <a:buSzPct val="70000"/>
              <a:buFont typeface="Wingdings 2" pitchFamily="18" charset="2"/>
              <a:buNone/>
            </a:pPr>
            <a:r>
              <a:rPr lang="en-US" sz="6600" b="1" kern="1200" noProof="0" dirty="0">
                <a:solidFill>
                  <a:srgbClr val="F3BE60"/>
                </a:solidFill>
                <a:latin typeface="+mj-lt"/>
                <a:ea typeface="+mj-ea"/>
                <a:cs typeface="+mj-cs"/>
              </a:rPr>
              <a:t>Questions?</a:t>
            </a:r>
            <a:endParaRPr lang="en-US" sz="6600" b="1" spc="150" dirty="0">
              <a:ln w="11430"/>
              <a:solidFill>
                <a:schemeClr val="tx1">
                  <a:lumMod val="40000"/>
                  <a:lumOff val="60000"/>
                </a:schemeClr>
              </a:solidFill>
              <a:effectLst>
                <a:outerShdw blurRad="25400" algn="tl" rotWithShape="0">
                  <a:srgbClr val="000000">
                    <a:alpha val="43000"/>
                  </a:srgbClr>
                </a:outerShdw>
              </a:effectLst>
              <a:latin typeface="+mn-lt"/>
            </a:endParaRPr>
          </a:p>
        </p:txBody>
      </p:sp>
    </p:spTree>
    <p:extLst>
      <p:ext uri="{BB962C8B-B14F-4D97-AF65-F5344CB8AC3E}">
        <p14:creationId xmlns:p14="http://schemas.microsoft.com/office/powerpoint/2010/main" val="25887996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10/10/2017</a:t>
            </a:fld>
            <a:endParaRPr lang="en-US" dirty="0"/>
          </a:p>
        </p:txBody>
      </p:sp>
      <p:sp>
        <p:nvSpPr>
          <p:cNvPr id="5"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 name="Title Placeholder 1"/>
          <p:cNvSpPr>
            <a:spLocks noGrp="1"/>
          </p:cNvSpPr>
          <p:nvPr>
            <p:ph type="title"/>
          </p:nvPr>
        </p:nvSpPr>
        <p:spPr>
          <a:xfrm>
            <a:off x="190403" y="39574"/>
            <a:ext cx="11806432" cy="1111549"/>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
        <p:nvSpPr>
          <p:cNvPr id="3" name="Text Placeholder 2"/>
          <p:cNvSpPr>
            <a:spLocks noGrp="1"/>
          </p:cNvSpPr>
          <p:nvPr>
            <p:ph type="body" idx="1"/>
          </p:nvPr>
        </p:nvSpPr>
        <p:spPr>
          <a:xfrm>
            <a:off x="190413" y="1151123"/>
            <a:ext cx="11804822" cy="5570353"/>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7" r:id="rId4"/>
    <p:sldLayoutId id="2147483672" r:id="rId5"/>
  </p:sldLayoutIdLst>
  <p:hf hdr="0" ftr="0" dt="0"/>
  <p:txStyles>
    <p:titleStyle>
      <a:lvl1pPr algn="l" defTabSz="1218987" rtl="0" eaLnBrk="1" latinLnBrk="0" hangingPunct="1">
        <a:lnSpc>
          <a:spcPct val="90000"/>
        </a:lnSpc>
        <a:spcBef>
          <a:spcPct val="0"/>
        </a:spcBef>
        <a:buNone/>
        <a:defRPr sz="4000" b="1" kern="1200">
          <a:solidFill>
            <a:srgbClr val="F3BE60"/>
          </a:solidFill>
          <a:latin typeface="+mj-lt"/>
          <a:ea typeface="+mj-ea"/>
          <a:cs typeface="+mj-cs"/>
        </a:defRPr>
      </a:lvl1pPr>
    </p:titleStyle>
    <p:body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1843"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oftuni.bg/" TargetMode="External"/><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6.png"/><Relationship Id="rId4" Type="http://schemas.openxmlformats.org/officeDocument/2006/relationships/hyperlink" Target="http://creativecommons.org/licenses/by-nc-sa/4.0/" TargetMode="External"/><Relationship Id="rId9" Type="http://schemas.openxmlformats.org/officeDocument/2006/relationships/hyperlink" Target="http://softuni.org/"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30.png"/><Relationship Id="rId3" Type="http://schemas.openxmlformats.org/officeDocument/2006/relationships/image" Target="../media/image12.png"/><Relationship Id="rId7" Type="http://schemas.openxmlformats.org/officeDocument/2006/relationships/slide" Target="slide2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40.png"/><Relationship Id="rId5" Type="http://schemas.openxmlformats.org/officeDocument/2006/relationships/image" Target="../media/image12.png"/><Relationship Id="rId10" Type="http://schemas.openxmlformats.org/officeDocument/2006/relationships/slide" Target="slide27.xml"/><Relationship Id="rId4" Type="http://schemas.openxmlformats.org/officeDocument/2006/relationships/slide" Target="slide4.xml"/><Relationship Id="rId9"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8" Type="http://schemas.openxmlformats.org/officeDocument/2006/relationships/hyperlink" Target="http://www.indeavr.com/" TargetMode="External"/><Relationship Id="rId13" Type="http://schemas.openxmlformats.org/officeDocument/2006/relationships/image" Target="../media/image28.png"/><Relationship Id="rId18" Type="http://schemas.openxmlformats.org/officeDocument/2006/relationships/hyperlink" Target="https://netpeak.net/" TargetMode="External"/><Relationship Id="rId3" Type="http://schemas.openxmlformats.org/officeDocument/2006/relationships/hyperlink" Target="https://softuni.bg/courses/databases-basics-mysql" TargetMode="External"/><Relationship Id="rId7" Type="http://schemas.openxmlformats.org/officeDocument/2006/relationships/image" Target="../media/image25.png"/><Relationship Id="rId12" Type="http://schemas.openxmlformats.org/officeDocument/2006/relationships/hyperlink" Target="http://www.superhosting.bg/" TargetMode="External"/><Relationship Id="rId17" Type="http://schemas.openxmlformats.org/officeDocument/2006/relationships/image" Target="../media/image30.png"/><Relationship Id="rId2" Type="http://schemas.openxmlformats.org/officeDocument/2006/relationships/notesSlide" Target="../notesSlides/notesSlide21.xml"/><Relationship Id="rId16" Type="http://schemas.openxmlformats.org/officeDocument/2006/relationships/hyperlink" Target="http://www.softwaregroup-bg.com/" TargetMode="External"/><Relationship Id="rId1" Type="http://schemas.openxmlformats.org/officeDocument/2006/relationships/slideLayout" Target="../slideLayouts/slideLayout5.xml"/><Relationship Id="rId6" Type="http://schemas.openxmlformats.org/officeDocument/2006/relationships/hyperlink" Target="http://smartit.bg/" TargetMode="External"/><Relationship Id="rId11" Type="http://schemas.openxmlformats.org/officeDocument/2006/relationships/image" Target="../media/image27.png"/><Relationship Id="rId5" Type="http://schemas.openxmlformats.org/officeDocument/2006/relationships/image" Target="../media/image24.png"/><Relationship Id="rId15" Type="http://schemas.openxmlformats.org/officeDocument/2006/relationships/image" Target="../media/image29.png"/><Relationship Id="rId10" Type="http://schemas.openxmlformats.org/officeDocument/2006/relationships/hyperlink" Target="http://www.infragistics.com/" TargetMode="External"/><Relationship Id="rId19" Type="http://schemas.openxmlformats.org/officeDocument/2006/relationships/image" Target="../media/image31.png"/><Relationship Id="rId4" Type="http://schemas.openxmlformats.org/officeDocument/2006/relationships/hyperlink" Target="http://xs-software.com/" TargetMode="External"/><Relationship Id="rId9" Type="http://schemas.openxmlformats.org/officeDocument/2006/relationships/image" Target="../media/image26.png"/><Relationship Id="rId14" Type="http://schemas.openxmlformats.org/officeDocument/2006/relationships/hyperlink" Target="http://www.telenor.bg/"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hyperlink" Target="http://creativecommons.org/licenses/by-nc-sa/3.0/deed.en_US" TargetMode="External"/><Relationship Id="rId5" Type="http://schemas.openxmlformats.org/officeDocument/2006/relationships/hyperlink" Target="http://telerikacademy.com/Courses/Courses/Details/185" TargetMode="External"/><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oftuni.org/" TargetMode="External"/><Relationship Id="rId7" Type="http://schemas.openxmlformats.org/officeDocument/2006/relationships/image" Target="../media/image32.png"/><Relationship Id="rId12"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hyperlink" Target="http://forum.softuni.bg/" TargetMode="External"/><Relationship Id="rId11" Type="http://schemas.openxmlformats.org/officeDocument/2006/relationships/image" Target="../media/image34.png"/><Relationship Id="rId5" Type="http://schemas.openxmlformats.org/officeDocument/2006/relationships/hyperlink" Target="https://www.facebook.com/SoftwareUniversity" TargetMode="External"/><Relationship Id="rId10" Type="http://schemas.openxmlformats.org/officeDocument/2006/relationships/image" Target="../media/image33.png"/><Relationship Id="rId4" Type="http://schemas.openxmlformats.org/officeDocument/2006/relationships/hyperlink" Target="http://softuni.bg/" TargetMode="External"/><Relationship Id="rId9" Type="http://schemas.openxmlformats.org/officeDocument/2006/relationships/hyperlink" Target="http://www.facebook.com/SoftwareUniversity"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3948025" y="228600"/>
            <a:ext cx="7856017" cy="2058235"/>
          </a:xfrm>
        </p:spPr>
        <p:txBody>
          <a:bodyPr>
            <a:normAutofit/>
          </a:bodyPr>
          <a:lstStyle/>
          <a:p>
            <a:r>
              <a:rPr lang="en-US" dirty="0"/>
              <a:t>Joins, Subqueries and Indices</a:t>
            </a:r>
          </a:p>
        </p:txBody>
      </p:sp>
      <p:sp>
        <p:nvSpPr>
          <p:cNvPr id="7" name="Text Placeholder 6"/>
          <p:cNvSpPr>
            <a:spLocks noGrp="1"/>
          </p:cNvSpPr>
          <p:nvPr>
            <p:ph type="body" sz="quarter" idx="10"/>
          </p:nvPr>
        </p:nvSpPr>
        <p:spPr>
          <a:xfrm>
            <a:off x="760412" y="4419600"/>
            <a:ext cx="3187613" cy="525135"/>
          </a:xfrm>
        </p:spPr>
        <p:txBody>
          <a:bodyPr/>
          <a:lstStyle/>
          <a:p>
            <a:r>
              <a:rPr lang="en-US" dirty="0"/>
              <a:t>SoftUni Team</a:t>
            </a:r>
          </a:p>
        </p:txBody>
      </p:sp>
      <p:sp>
        <p:nvSpPr>
          <p:cNvPr id="8" name="Text Placeholder 7"/>
          <p:cNvSpPr>
            <a:spLocks noGrp="1"/>
          </p:cNvSpPr>
          <p:nvPr>
            <p:ph type="body" sz="quarter" idx="13"/>
          </p:nvPr>
        </p:nvSpPr>
        <p:spPr>
          <a:xfrm>
            <a:off x="760413" y="4889499"/>
            <a:ext cx="3187614" cy="444343"/>
          </a:xfrm>
        </p:spPr>
        <p:txBody>
          <a:bodyPr/>
          <a:lstStyle/>
          <a:p>
            <a:r>
              <a:rPr lang="en-US" dirty="0"/>
              <a:t>Technical Trainers</a:t>
            </a:r>
          </a:p>
        </p:txBody>
      </p:sp>
      <p:sp>
        <p:nvSpPr>
          <p:cNvPr id="11" name="Text Placeholder 10"/>
          <p:cNvSpPr>
            <a:spLocks noGrp="1"/>
          </p:cNvSpPr>
          <p:nvPr>
            <p:ph type="body" sz="quarter" idx="17"/>
          </p:nvPr>
        </p:nvSpPr>
        <p:spPr/>
        <p:txBody>
          <a:bodyPr/>
          <a:lstStyle/>
          <a:p>
            <a:r>
              <a:rPr lang="en-US" dirty="0"/>
              <a:t>Software University</a:t>
            </a:r>
          </a:p>
        </p:txBody>
      </p:sp>
      <p:sp>
        <p:nvSpPr>
          <p:cNvPr id="12" name="Text Placeholder 11"/>
          <p:cNvSpPr>
            <a:spLocks noGrp="1"/>
          </p:cNvSpPr>
          <p:nvPr>
            <p:ph type="body" sz="quarter" idx="18"/>
          </p:nvPr>
        </p:nvSpPr>
        <p:spPr/>
        <p:txBody>
          <a:bodyPr/>
          <a:lstStyle/>
          <a:p>
            <a:r>
              <a:rPr lang="en-US" dirty="0">
                <a:hlinkClick r:id="rId3"/>
              </a:rPr>
              <a:t>http://softuni.bg</a:t>
            </a:r>
            <a:endParaRPr lang="en-US" dirty="0"/>
          </a:p>
        </p:txBody>
      </p:sp>
      <p:pic>
        <p:nvPicPr>
          <p:cNvPr id="1028" name="Picture 4" title="CC-BY-NC-SA License">
            <a:hlinkClick r:id="rId4" tooltip="This work is licensed under the &quot;Creative Commons Attribution-NonCommercial-ShareAlike 4.0 International&quot; license"/>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1983" y="2972635"/>
            <a:ext cx="2175525" cy="761165"/>
          </a:xfrm>
          <a:prstGeom prst="roundRect">
            <a:avLst>
              <a:gd name="adj" fmla="val 3940"/>
            </a:avLst>
          </a:prstGeom>
          <a:solidFill>
            <a:srgbClr val="231F20">
              <a:alpha val="50000"/>
            </a:srgbClr>
          </a:solidFill>
          <a:ln>
            <a:solidFill>
              <a:schemeClr val="accent1">
                <a:lumMod val="75000"/>
                <a:alpha val="50000"/>
              </a:schemeClr>
            </a:solidFill>
          </a:ln>
          <a:extLst/>
        </p:spPr>
      </p:pic>
      <p:pic>
        <p:nvPicPr>
          <p:cNvPr id="16" name="Picture 2" descr="database, storage ic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97921" y="3620613"/>
            <a:ext cx="2446389" cy="244639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database, storage icon"/>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285412" y="4442934"/>
            <a:ext cx="1509802" cy="162406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3656014" y="3841263"/>
            <a:ext cx="2133598" cy="2341486"/>
          </a:xfrm>
          <a:prstGeom prst="rect">
            <a:avLst/>
          </a:prstGeom>
        </p:spPr>
      </p:pic>
      <p:sp>
        <p:nvSpPr>
          <p:cNvPr id="18" name="TextBox 17"/>
          <p:cNvSpPr txBox="1"/>
          <p:nvPr/>
        </p:nvSpPr>
        <p:spPr>
          <a:xfrm rot="576164">
            <a:off x="5145888" y="3718448"/>
            <a:ext cx="1562159" cy="722955"/>
          </a:xfrm>
          <a:prstGeom prst="rect">
            <a:avLst/>
          </a:prstGeom>
          <a:noFill/>
        </p:spPr>
        <p:txBody>
          <a:bodyPr wrap="none" rtlCol="0">
            <a:spAutoFit/>
          </a:bodyPr>
          <a:lstStyle/>
          <a:p>
            <a:pPr algn="ctr">
              <a:lnSpc>
                <a:spcPct val="85000"/>
              </a:lnSpc>
            </a:pPr>
            <a:r>
              <a:rPr lang="en-US" b="1" spc="50" dirty="0">
                <a:ln w="9525" cmpd="sng">
                  <a:solidFill>
                    <a:schemeClr val="accent1"/>
                  </a:solidFill>
                  <a:prstDash val="solid"/>
                </a:ln>
                <a:solidFill>
                  <a:srgbClr val="70AD47">
                    <a:tint val="1000"/>
                  </a:srgbClr>
                </a:solidFill>
                <a:effectLst>
                  <a:glow rad="38100">
                    <a:schemeClr val="accent1">
                      <a:alpha val="40000"/>
                    </a:schemeClr>
                  </a:glow>
                </a:effectLst>
              </a:rPr>
              <a:t>Databases</a:t>
            </a:r>
          </a:p>
          <a:p>
            <a:pPr algn="ctr">
              <a:lnSpc>
                <a:spcPct val="85000"/>
              </a:lnSpc>
            </a:pPr>
            <a:r>
              <a:rPr lang="en-US" b="1" spc="50" dirty="0">
                <a:ln w="9525" cmpd="sng">
                  <a:solidFill>
                    <a:schemeClr val="accent1"/>
                  </a:solidFill>
                  <a:prstDash val="solid"/>
                </a:ln>
                <a:solidFill>
                  <a:srgbClr val="70AD47">
                    <a:tint val="1000"/>
                  </a:srgbClr>
                </a:solidFill>
                <a:effectLst>
                  <a:glow rad="38100">
                    <a:schemeClr val="accent1">
                      <a:alpha val="40000"/>
                    </a:schemeClr>
                  </a:glow>
                </a:effectLst>
              </a:rPr>
              <a:t>Basics</a:t>
            </a:r>
          </a:p>
        </p:txBody>
      </p:sp>
      <p:pic>
        <p:nvPicPr>
          <p:cNvPr id="17" name="Picture 9" title="Software University Foundation">
            <a:hlinkClick r:id="rId9" tooltip="Software University Foundation"/>
          </p:cNvPr>
          <p:cNvPicPr>
            <a:picLocks noChangeAspect="1"/>
          </p:cNvPicPr>
          <p:nvPr/>
        </p:nvPicPr>
        <p:blipFill rotWithShape="1">
          <a:blip r:embed="rId10" cstate="print">
            <a:extLst>
              <a:ext uri="{28A0092B-C50C-407E-A947-70E740481C1C}">
                <a14:useLocalDpi xmlns:a14="http://schemas.microsoft.com/office/drawing/2010/main" val="0"/>
              </a:ext>
            </a:extLst>
          </a:blip>
          <a:srcRect l="-5359" t="-15226" r="-5359" b="-15226"/>
          <a:stretch/>
        </p:blipFill>
        <p:spPr>
          <a:xfrm>
            <a:off x="821983" y="1715884"/>
            <a:ext cx="2175525" cy="806881"/>
          </a:xfrm>
          <a:prstGeom prst="roundRect">
            <a:avLst>
              <a:gd name="adj" fmla="val 3940"/>
            </a:avLst>
          </a:prstGeom>
          <a:solidFill>
            <a:srgbClr val="231F20">
              <a:alpha val="50000"/>
            </a:srgbClr>
          </a:solidFill>
          <a:ln>
            <a:solidFill>
              <a:schemeClr val="accent1">
                <a:lumMod val="75000"/>
                <a:alpha val="40000"/>
              </a:schemeClr>
            </a:solidFill>
          </a:ln>
        </p:spPr>
      </p:pic>
      <p:sp>
        <p:nvSpPr>
          <p:cNvPr id="13" name="Subtitle 3"/>
          <p:cNvSpPr>
            <a:spLocks noGrp="1"/>
          </p:cNvSpPr>
          <p:nvPr>
            <p:ph type="body" idx="1"/>
          </p:nvPr>
        </p:nvSpPr>
        <p:spPr>
          <a:xfrm>
            <a:off x="3198812" y="2002829"/>
            <a:ext cx="8771078" cy="719034"/>
          </a:xfrm>
        </p:spPr>
        <p:txBody>
          <a:bodyPr>
            <a:normAutofit/>
          </a:bodyPr>
          <a:lstStyle/>
          <a:p>
            <a:r>
              <a:rPr lang="en-US" sz="3600" dirty="0">
                <a:solidFill>
                  <a:srgbClr val="F0A230"/>
                </a:solidFill>
              </a:rPr>
              <a:t>Data Retrieval and Performance</a:t>
            </a:r>
            <a:endParaRPr lang="bg-BG" sz="3600" dirty="0">
              <a:solidFill>
                <a:srgbClr val="F0A230"/>
              </a:solidFill>
            </a:endParaRPr>
          </a:p>
        </p:txBody>
      </p:sp>
    </p:spTree>
    <p:extLst>
      <p:ext uri="{BB962C8B-B14F-4D97-AF65-F5344CB8AC3E}">
        <p14:creationId xmlns:p14="http://schemas.microsoft.com/office/powerpoint/2010/main" val="3215379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txBox="1">
            <a:spLocks noChangeArrowheads="1"/>
          </p:cNvSpPr>
          <p:nvPr/>
        </p:nvSpPr>
        <p:spPr>
          <a:xfrm>
            <a:off x="200856" y="1052885"/>
            <a:ext cx="11804822" cy="5570355"/>
          </a:xfrm>
          <a:prstGeom prst="rect">
            <a:avLst/>
          </a:prstGeom>
        </p:spPr>
        <p:txBody>
          <a:bodyPr vert="horz" lIns="108000" tIns="36000" rIns="108000" bIns="36000" rtlCol="0">
            <a:normAutofit/>
          </a:bodyPr>
          <a:lst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lvl="1">
              <a:lnSpc>
                <a:spcPct val="100000"/>
              </a:lnSpc>
            </a:pPr>
            <a:endParaRPr lang="en-US" sz="3400" dirty="0">
              <a:latin typeface="Consolas" panose="020B0609020204030204" pitchFamily="49" charset="0"/>
            </a:endParaRPr>
          </a:p>
          <a:p>
            <a:pPr lvl="1">
              <a:lnSpc>
                <a:spcPct val="100000"/>
              </a:lnSpc>
            </a:pPr>
            <a:endParaRPr lang="en-US" sz="3400" dirty="0">
              <a:latin typeface="Consolas" panose="020B0609020204030204" pitchFamily="49" charset="0"/>
            </a:endParaRPr>
          </a:p>
          <a:p>
            <a:pPr lvl="1">
              <a:lnSpc>
                <a:spcPct val="100000"/>
              </a:lnSpc>
            </a:pPr>
            <a:endParaRPr lang="en-US" sz="3400" dirty="0">
              <a:latin typeface="Consolas" panose="020B0609020204030204" pitchFamily="49" charset="0"/>
            </a:endParaRPr>
          </a:p>
          <a:p>
            <a:pPr>
              <a:lnSpc>
                <a:spcPct val="100000"/>
              </a:lnSpc>
            </a:pPr>
            <a:r>
              <a:rPr lang="en-US" sz="3600" dirty="0">
                <a:latin typeface="+mj-lt"/>
              </a:rPr>
              <a:t>Produces a set of records which </a:t>
            </a:r>
            <a:r>
              <a:rPr lang="en-US" sz="3600" dirty="0">
                <a:solidFill>
                  <a:srgbClr val="F3CD60"/>
                </a:solidFill>
                <a:latin typeface="+mj-lt"/>
              </a:rPr>
              <a:t>match in both tables</a:t>
            </a:r>
          </a:p>
          <a:p>
            <a:pPr lvl="1">
              <a:lnSpc>
                <a:spcPct val="100000"/>
              </a:lnSpc>
            </a:pPr>
            <a:endParaRPr lang="en-US" sz="3400" dirty="0"/>
          </a:p>
        </p:txBody>
      </p:sp>
      <p:sp>
        <p:nvSpPr>
          <p:cNvPr id="531458" name="Rectangle 2"/>
          <p:cNvSpPr>
            <a:spLocks noGrp="1" noChangeArrowheads="1"/>
          </p:cNvSpPr>
          <p:nvPr>
            <p:ph type="title"/>
          </p:nvPr>
        </p:nvSpPr>
        <p:spPr>
          <a:xfrm>
            <a:off x="222026" y="174178"/>
            <a:ext cx="9577597" cy="1110780"/>
          </a:xfrm>
        </p:spPr>
        <p:txBody>
          <a:bodyPr/>
          <a:lstStyle/>
          <a:p>
            <a:r>
              <a:rPr lang="en-US" dirty="0">
                <a:latin typeface="Consolas" panose="020B0609020204030204" pitchFamily="49" charset="0"/>
              </a:rPr>
              <a:t>INNER</a:t>
            </a:r>
            <a:r>
              <a:rPr lang="en-US" dirty="0"/>
              <a:t> </a:t>
            </a:r>
            <a:r>
              <a:rPr lang="en-US" dirty="0">
                <a:latin typeface="Consolas" panose="020B0609020204030204" pitchFamily="49" charset="0"/>
              </a:rPr>
              <a:t>JOIN</a:t>
            </a:r>
          </a:p>
        </p:txBody>
      </p:sp>
      <p:sp>
        <p:nvSpPr>
          <p:cNvPr id="2" name="Slide Number Placeholder 1"/>
          <p:cNvSpPr>
            <a:spLocks noGrp="1"/>
          </p:cNvSpPr>
          <p:nvPr>
            <p:ph type="sldNum" sz="quarter" idx="4"/>
          </p:nvPr>
        </p:nvSpPr>
        <p:spPr/>
        <p:txBody>
          <a:bodyPr/>
          <a:lstStyle/>
          <a:p>
            <a:fld id="{C014DD1E-5D91-48A3-AD6D-45FBA980D106}" type="slidenum">
              <a:rPr lang="en-US" smtClean="0"/>
              <a:pPr/>
              <a:t>10</a:t>
            </a:fld>
            <a:endParaRPr lang="en-US" dirty="0"/>
          </a:p>
        </p:txBody>
      </p:sp>
      <p:pic>
        <p:nvPicPr>
          <p:cNvPr id="9" name="Контейнер за съдържание 8"/>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4000"/>
          <a:stretch/>
        </p:blipFill>
        <p:spPr>
          <a:xfrm>
            <a:off x="4284506" y="1121742"/>
            <a:ext cx="3533917" cy="2174718"/>
          </a:xfrm>
        </p:spPr>
      </p:pic>
      <p:sp>
        <p:nvSpPr>
          <p:cNvPr id="13" name="Rectangle 4"/>
          <p:cNvSpPr>
            <a:spLocks noChangeArrowheads="1"/>
          </p:cNvSpPr>
          <p:nvPr/>
        </p:nvSpPr>
        <p:spPr bwMode="auto">
          <a:xfrm>
            <a:off x="222026" y="4039218"/>
            <a:ext cx="6477000" cy="16927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SELECT students.name, courses.name</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FROM students</a:t>
            </a:r>
          </a:p>
          <a:p>
            <a:pPr eaLnBrk="0" hangingPunct="0">
              <a:buClr>
                <a:schemeClr val="accent5">
                  <a:lumMod val="40000"/>
                  <a:lumOff val="60000"/>
                </a:schemeClr>
              </a:buClr>
              <a:buSzPct val="70000"/>
            </a:pP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INNER JOIN </a:t>
            </a: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courses </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ON students.course_id = courses.id</a:t>
            </a:r>
          </a:p>
        </p:txBody>
      </p:sp>
      <p:graphicFrame>
        <p:nvGraphicFramePr>
          <p:cNvPr id="14" name="Table 15"/>
          <p:cNvGraphicFramePr>
            <a:graphicFrameLocks noGrp="1"/>
          </p:cNvGraphicFramePr>
          <p:nvPr>
            <p:extLst>
              <p:ext uri="{D42A27DB-BD31-4B8C-83A1-F6EECF244321}">
                <p14:modId xmlns:p14="http://schemas.microsoft.com/office/powerpoint/2010/main" val="3830598217"/>
              </p:ext>
            </p:extLst>
          </p:nvPr>
        </p:nvGraphicFramePr>
        <p:xfrm>
          <a:off x="7416275" y="3809999"/>
          <a:ext cx="4589403" cy="2303608"/>
        </p:xfrm>
        <a:graphic>
          <a:graphicData uri="http://schemas.openxmlformats.org/drawingml/2006/table">
            <a:tbl>
              <a:tblPr firstRow="1" bandRow="1">
                <a:tableStyleId>{7DF18680-E054-41AD-8BC1-D1AEF772440D}</a:tableStyleId>
              </a:tblPr>
              <a:tblGrid>
                <a:gridCol w="2191909">
                  <a:extLst>
                    <a:ext uri="{9D8B030D-6E8A-4147-A177-3AD203B41FA5}">
                      <a16:colId xmlns:a16="http://schemas.microsoft.com/office/drawing/2014/main" val="1594468805"/>
                    </a:ext>
                  </a:extLst>
                </a:gridCol>
                <a:gridCol w="2397494">
                  <a:extLst>
                    <a:ext uri="{9D8B030D-6E8A-4147-A177-3AD203B41FA5}">
                      <a16:colId xmlns:a16="http://schemas.microsoft.com/office/drawing/2014/main" val="683614382"/>
                    </a:ext>
                  </a:extLst>
                </a:gridCol>
              </a:tblGrid>
              <a:tr h="381000">
                <a:tc>
                  <a:txBody>
                    <a:bodyPr/>
                    <a:lstStyle/>
                    <a:p>
                      <a:r>
                        <a:rPr lang="en-US" i="0" noProof="1"/>
                        <a:t>students_name</a:t>
                      </a:r>
                    </a:p>
                  </a:txBody>
                  <a:tcPr>
                    <a:solidFill>
                      <a:srgbClr val="C6C0AA">
                        <a:alpha val="50000"/>
                      </a:srgbClr>
                    </a:solidFill>
                  </a:tcPr>
                </a:tc>
                <a:tc>
                  <a:txBody>
                    <a:bodyPr/>
                    <a:lstStyle/>
                    <a:p>
                      <a:r>
                        <a:rPr lang="en-US" i="0" noProof="1"/>
                        <a:t>courses_name</a:t>
                      </a:r>
                    </a:p>
                  </a:txBody>
                  <a:tcPr>
                    <a:solidFill>
                      <a:srgbClr val="C6C0AA">
                        <a:alpha val="50000"/>
                      </a:srgbClr>
                    </a:solidFill>
                  </a:tcPr>
                </a:tc>
                <a:extLst>
                  <a:ext uri="{0D108BD9-81ED-4DB2-BD59-A6C34878D82A}">
                    <a16:rowId xmlns:a16="http://schemas.microsoft.com/office/drawing/2014/main" val="1969825376"/>
                  </a:ext>
                </a:extLst>
              </a:tr>
              <a:tr h="46160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Alice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46160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46160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Caroline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CSS3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46160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David</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MySQL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bl>
          </a:graphicData>
        </a:graphic>
      </p:graphicFrame>
      <p:sp>
        <p:nvSpPr>
          <p:cNvPr id="10" name="Стрелка надясно 9"/>
          <p:cNvSpPr/>
          <p:nvPr/>
        </p:nvSpPr>
        <p:spPr>
          <a:xfrm>
            <a:off x="6848100" y="4657003"/>
            <a:ext cx="4191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6" name="AutoShape 7"/>
          <p:cNvSpPr>
            <a:spLocks noChangeArrowheads="1"/>
          </p:cNvSpPr>
          <p:nvPr/>
        </p:nvSpPr>
        <p:spPr bwMode="auto">
          <a:xfrm>
            <a:off x="2499959" y="5962697"/>
            <a:ext cx="2545372" cy="510626"/>
          </a:xfrm>
          <a:prstGeom prst="wedgeRoundRectCallout">
            <a:avLst>
              <a:gd name="adj1" fmla="val 9877"/>
              <a:gd name="adj2" fmla="val -104441"/>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noProof="1">
                <a:solidFill>
                  <a:srgbClr val="FFFFFF"/>
                </a:solidFill>
              </a:rPr>
              <a:t>Join Conditions</a:t>
            </a:r>
          </a:p>
        </p:txBody>
      </p:sp>
    </p:spTree>
    <p:extLst>
      <p:ext uri="{BB962C8B-B14F-4D97-AF65-F5344CB8AC3E}">
        <p14:creationId xmlns:p14="http://schemas.microsoft.com/office/powerpoint/2010/main" val="349277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0"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txBox="1">
            <a:spLocks noChangeArrowheads="1"/>
          </p:cNvSpPr>
          <p:nvPr/>
        </p:nvSpPr>
        <p:spPr>
          <a:xfrm>
            <a:off x="200856" y="1052885"/>
            <a:ext cx="11804822" cy="5570355"/>
          </a:xfrm>
          <a:prstGeom prst="rect">
            <a:avLst/>
          </a:prstGeom>
        </p:spPr>
        <p:txBody>
          <a:bodyPr vert="horz" lIns="108000" tIns="36000" rIns="108000" bIns="36000" rtlCol="0">
            <a:normAutofit/>
          </a:bodyPr>
          <a:lst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377887" lvl="1" indent="0">
              <a:lnSpc>
                <a:spcPct val="100000"/>
              </a:lnSpc>
              <a:buNone/>
            </a:pPr>
            <a:endParaRPr lang="en-US" sz="3400" dirty="0">
              <a:latin typeface="Consolas" panose="020B0609020204030204" pitchFamily="49" charset="0"/>
            </a:endParaRPr>
          </a:p>
          <a:p>
            <a:pPr marL="377887" lvl="1" indent="0">
              <a:lnSpc>
                <a:spcPct val="100000"/>
              </a:lnSpc>
              <a:buNone/>
            </a:pPr>
            <a:endParaRPr lang="en-US" sz="3400" dirty="0">
              <a:latin typeface="Consolas" panose="020B0609020204030204" pitchFamily="49" charset="0"/>
            </a:endParaRPr>
          </a:p>
          <a:p>
            <a:pPr marL="377887" lvl="1" indent="0">
              <a:lnSpc>
                <a:spcPct val="100000"/>
              </a:lnSpc>
              <a:buNone/>
            </a:pPr>
            <a:endParaRPr lang="en-US" sz="3400" dirty="0">
              <a:latin typeface="Consolas" panose="020B0609020204030204" pitchFamily="49" charset="0"/>
            </a:endParaRPr>
          </a:p>
          <a:p>
            <a:pPr>
              <a:lnSpc>
                <a:spcPct val="100000"/>
              </a:lnSpc>
            </a:pPr>
            <a:r>
              <a:rPr lang="en-US" sz="3600" dirty="0"/>
              <a:t>Matches every entry in </a:t>
            </a:r>
            <a:r>
              <a:rPr lang="en-US" sz="3600" dirty="0">
                <a:solidFill>
                  <a:srgbClr val="F3CD60"/>
                </a:solidFill>
              </a:rPr>
              <a:t>left</a:t>
            </a:r>
            <a:r>
              <a:rPr lang="en-US" sz="3600" dirty="0"/>
              <a:t> table regardless of match in the </a:t>
            </a:r>
            <a:r>
              <a:rPr lang="en-US" sz="3600" dirty="0">
                <a:solidFill>
                  <a:srgbClr val="F3CD60"/>
                </a:solidFill>
              </a:rPr>
              <a:t>right</a:t>
            </a:r>
            <a:endParaRPr lang="en-US" sz="3600" dirty="0">
              <a:solidFill>
                <a:srgbClr val="F3CD60"/>
              </a:solidFill>
              <a:latin typeface="Consolas" panose="020B0609020204030204" pitchFamily="49" charset="0"/>
            </a:endParaRPr>
          </a:p>
        </p:txBody>
      </p:sp>
      <p:sp>
        <p:nvSpPr>
          <p:cNvPr id="531458" name="Rectangle 2"/>
          <p:cNvSpPr>
            <a:spLocks noGrp="1" noChangeArrowheads="1"/>
          </p:cNvSpPr>
          <p:nvPr>
            <p:ph type="title"/>
          </p:nvPr>
        </p:nvSpPr>
        <p:spPr>
          <a:xfrm>
            <a:off x="222026" y="174178"/>
            <a:ext cx="9577597" cy="1110780"/>
          </a:xfrm>
        </p:spPr>
        <p:txBody>
          <a:bodyPr/>
          <a:lstStyle/>
          <a:p>
            <a:r>
              <a:rPr lang="en-US" dirty="0">
                <a:latin typeface="Consolas" panose="020B0609020204030204" pitchFamily="49" charset="0"/>
              </a:rPr>
              <a:t>LEFT</a:t>
            </a:r>
            <a:r>
              <a:rPr lang="en-US" dirty="0"/>
              <a:t> </a:t>
            </a:r>
            <a:r>
              <a:rPr lang="en-US" dirty="0">
                <a:latin typeface="Consolas" panose="020B0609020204030204" pitchFamily="49" charset="0"/>
              </a:rPr>
              <a:t>JOIN</a:t>
            </a:r>
          </a:p>
        </p:txBody>
      </p:sp>
      <p:sp>
        <p:nvSpPr>
          <p:cNvPr id="2" name="Slide Number Placeholder 1"/>
          <p:cNvSpPr>
            <a:spLocks noGrp="1"/>
          </p:cNvSpPr>
          <p:nvPr>
            <p:ph type="sldNum" sz="quarter" idx="4"/>
          </p:nvPr>
        </p:nvSpPr>
        <p:spPr/>
        <p:txBody>
          <a:bodyPr/>
          <a:lstStyle/>
          <a:p>
            <a:fld id="{C014DD1E-5D91-48A3-AD6D-45FBA980D106}" type="slidenum">
              <a:rPr lang="en-US" smtClean="0"/>
              <a:pPr/>
              <a:t>11</a:t>
            </a:fld>
            <a:endParaRPr lang="en-US" dirty="0"/>
          </a:p>
        </p:txBody>
      </p:sp>
      <p:sp>
        <p:nvSpPr>
          <p:cNvPr id="13" name="Rectangle 4"/>
          <p:cNvSpPr>
            <a:spLocks noChangeArrowheads="1"/>
          </p:cNvSpPr>
          <p:nvPr/>
        </p:nvSpPr>
        <p:spPr bwMode="auto">
          <a:xfrm>
            <a:off x="303212" y="4298209"/>
            <a:ext cx="6477000" cy="16927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SELECT students.name, courses.name</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FROM students</a:t>
            </a:r>
          </a:p>
          <a:p>
            <a:pPr eaLnBrk="0" hangingPunct="0">
              <a:buClr>
                <a:schemeClr val="accent5">
                  <a:lumMod val="40000"/>
                  <a:lumOff val="60000"/>
                </a:schemeClr>
              </a:buClr>
              <a:buSzPct val="70000"/>
            </a:pP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LEFT</a:t>
            </a:r>
            <a:r>
              <a:rPr lang="en-US" sz="2600" b="1" noProof="1">
                <a:solidFill>
                  <a:srgbClr val="F3CD60"/>
                </a:solidFill>
                <a:effectLst>
                  <a:outerShdw blurRad="38100" dist="38100" dir="2700000" algn="tl">
                    <a:srgbClr val="000000">
                      <a:alpha val="43137"/>
                    </a:srgbClr>
                  </a:outerShdw>
                </a:effectLst>
                <a:latin typeface="+mj-lt"/>
                <a:cs typeface="Consolas" pitchFamily="49" charset="0"/>
              </a:rPr>
              <a:t> </a:t>
            </a: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JOIN </a:t>
            </a: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courses </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ON students.course_id = courses.id</a:t>
            </a:r>
          </a:p>
        </p:txBody>
      </p:sp>
      <p:graphicFrame>
        <p:nvGraphicFramePr>
          <p:cNvPr id="14" name="Table 15"/>
          <p:cNvGraphicFramePr>
            <a:graphicFrameLocks noGrp="1"/>
          </p:cNvGraphicFramePr>
          <p:nvPr>
            <p:extLst>
              <p:ext uri="{D42A27DB-BD31-4B8C-83A1-F6EECF244321}">
                <p14:modId xmlns:p14="http://schemas.microsoft.com/office/powerpoint/2010/main" val="1861949381"/>
              </p:ext>
            </p:extLst>
          </p:nvPr>
        </p:nvGraphicFramePr>
        <p:xfrm>
          <a:off x="7340114" y="3772209"/>
          <a:ext cx="4542469" cy="2670486"/>
        </p:xfrm>
        <a:graphic>
          <a:graphicData uri="http://schemas.openxmlformats.org/drawingml/2006/table">
            <a:tbl>
              <a:tblPr firstRow="1" bandRow="1">
                <a:tableStyleId>{7DF18680-E054-41AD-8BC1-D1AEF772440D}</a:tableStyleId>
              </a:tblPr>
              <a:tblGrid>
                <a:gridCol w="2169494">
                  <a:extLst>
                    <a:ext uri="{9D8B030D-6E8A-4147-A177-3AD203B41FA5}">
                      <a16:colId xmlns:a16="http://schemas.microsoft.com/office/drawing/2014/main" val="1594468805"/>
                    </a:ext>
                  </a:extLst>
                </a:gridCol>
                <a:gridCol w="2372975">
                  <a:extLst>
                    <a:ext uri="{9D8B030D-6E8A-4147-A177-3AD203B41FA5}">
                      <a16:colId xmlns:a16="http://schemas.microsoft.com/office/drawing/2014/main" val="683614382"/>
                    </a:ext>
                  </a:extLst>
                </a:gridCol>
              </a:tblGrid>
              <a:tr h="475926">
                <a:tc>
                  <a:txBody>
                    <a:bodyPr/>
                    <a:lstStyle/>
                    <a:p>
                      <a:r>
                        <a:rPr lang="en-US" i="0" noProof="1"/>
                        <a:t>students_name</a:t>
                      </a:r>
                    </a:p>
                  </a:txBody>
                  <a:tcPr>
                    <a:solidFill>
                      <a:srgbClr val="C6C0AA">
                        <a:alpha val="50000"/>
                      </a:srgbClr>
                    </a:solidFill>
                  </a:tcPr>
                </a:tc>
                <a:tc>
                  <a:txBody>
                    <a:bodyPr/>
                    <a:lstStyle/>
                    <a:p>
                      <a:r>
                        <a:rPr lang="en-US" i="0" noProof="1"/>
                        <a:t>courses_name</a:t>
                      </a:r>
                    </a:p>
                  </a:txBody>
                  <a:tcPr>
                    <a:solidFill>
                      <a:srgbClr val="C6C0AA">
                        <a:alpha val="50000"/>
                      </a:srgbClr>
                    </a:solidFill>
                  </a:tcPr>
                </a:tc>
                <a:extLst>
                  <a:ext uri="{0D108BD9-81ED-4DB2-BD59-A6C34878D82A}">
                    <a16:rowId xmlns:a16="http://schemas.microsoft.com/office/drawing/2014/main" val="1969825376"/>
                  </a:ext>
                </a:extLst>
              </a:tr>
              <a:tr h="376731">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Alice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76731">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76731">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Caroline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CSS3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76731">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David</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MySQL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76731">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Emma</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79879356"/>
                  </a:ext>
                </a:extLst>
              </a:tr>
            </a:tbl>
          </a:graphicData>
        </a:graphic>
      </p:graphicFrame>
      <p:sp>
        <p:nvSpPr>
          <p:cNvPr id="10" name="Стрелка надясно 9"/>
          <p:cNvSpPr/>
          <p:nvPr/>
        </p:nvSpPr>
        <p:spPr>
          <a:xfrm>
            <a:off x="6860398" y="4650252"/>
            <a:ext cx="4191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6" name="AutoShape 7"/>
          <p:cNvSpPr>
            <a:spLocks noChangeArrowheads="1"/>
          </p:cNvSpPr>
          <p:nvPr/>
        </p:nvSpPr>
        <p:spPr bwMode="auto">
          <a:xfrm>
            <a:off x="2360822" y="6210853"/>
            <a:ext cx="2545372" cy="510626"/>
          </a:xfrm>
          <a:prstGeom prst="wedgeRoundRectCallout">
            <a:avLst>
              <a:gd name="adj1" fmla="val 9877"/>
              <a:gd name="adj2" fmla="val -104441"/>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noProof="1">
                <a:solidFill>
                  <a:srgbClr val="FFFFFF"/>
                </a:solidFill>
              </a:rPr>
              <a:t>Join Conditions</a:t>
            </a:r>
          </a:p>
        </p:txBody>
      </p:sp>
      <p:sp>
        <p:nvSpPr>
          <p:cNvPr id="6" name="Правоъгълник 5"/>
          <p:cNvSpPr/>
          <p:nvPr/>
        </p:nvSpPr>
        <p:spPr>
          <a:xfrm>
            <a:off x="7356697" y="6024873"/>
            <a:ext cx="4515442" cy="397874"/>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pic>
        <p:nvPicPr>
          <p:cNvPr id="11" name="Контейнер за съдържание 10"/>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a:stretch/>
        </p:blipFill>
        <p:spPr>
          <a:xfrm>
            <a:off x="4405854" y="1004580"/>
            <a:ext cx="3212558" cy="2201443"/>
          </a:xfrm>
        </p:spPr>
      </p:pic>
    </p:spTree>
    <p:extLst>
      <p:ext uri="{BB962C8B-B14F-4D97-AF65-F5344CB8AC3E}">
        <p14:creationId xmlns:p14="http://schemas.microsoft.com/office/powerpoint/2010/main" val="2713799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0" grpId="0" animBg="1"/>
      <p:bldP spid="16" grpId="0" animBg="1"/>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txBox="1">
            <a:spLocks noChangeArrowheads="1"/>
          </p:cNvSpPr>
          <p:nvPr/>
        </p:nvSpPr>
        <p:spPr>
          <a:xfrm>
            <a:off x="200856" y="1052885"/>
            <a:ext cx="11804822" cy="5570355"/>
          </a:xfrm>
          <a:prstGeom prst="rect">
            <a:avLst/>
          </a:prstGeom>
        </p:spPr>
        <p:txBody>
          <a:bodyPr vert="horz" lIns="108000" tIns="36000" rIns="108000" bIns="36000" rtlCol="0">
            <a:normAutofit/>
          </a:bodyPr>
          <a:lst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a:lnSpc>
                <a:spcPct val="100000"/>
              </a:lnSpc>
            </a:pPr>
            <a:r>
              <a:rPr lang="en-US" sz="3600" dirty="0"/>
              <a:t>Matches every entry in </a:t>
            </a:r>
            <a:r>
              <a:rPr lang="en-US" sz="3600" dirty="0">
                <a:solidFill>
                  <a:srgbClr val="F3CD60"/>
                </a:solidFill>
              </a:rPr>
              <a:t>right</a:t>
            </a:r>
            <a:r>
              <a:rPr lang="en-US" sz="3600" dirty="0"/>
              <a:t> table regardless of match in the </a:t>
            </a:r>
            <a:r>
              <a:rPr lang="en-US" sz="3600" dirty="0">
                <a:solidFill>
                  <a:srgbClr val="F3CD60"/>
                </a:solidFill>
              </a:rPr>
              <a:t>left</a:t>
            </a:r>
            <a:r>
              <a:rPr lang="en-US" sz="3600" dirty="0"/>
              <a:t> </a:t>
            </a:r>
            <a:endParaRPr lang="en-US" sz="3600" dirty="0">
              <a:latin typeface="Consolas" panose="020B0609020204030204" pitchFamily="49" charset="0"/>
            </a:endParaRPr>
          </a:p>
        </p:txBody>
      </p:sp>
      <p:sp>
        <p:nvSpPr>
          <p:cNvPr id="531458" name="Rectangle 2"/>
          <p:cNvSpPr>
            <a:spLocks noGrp="1" noChangeArrowheads="1"/>
          </p:cNvSpPr>
          <p:nvPr>
            <p:ph type="title"/>
          </p:nvPr>
        </p:nvSpPr>
        <p:spPr>
          <a:xfrm>
            <a:off x="222026" y="174178"/>
            <a:ext cx="9577597" cy="1110780"/>
          </a:xfrm>
        </p:spPr>
        <p:txBody>
          <a:bodyPr/>
          <a:lstStyle/>
          <a:p>
            <a:r>
              <a:rPr lang="en-US" dirty="0">
                <a:latin typeface="Consolas" panose="020B0609020204030204" pitchFamily="49" charset="0"/>
              </a:rPr>
              <a:t>RIGHT</a:t>
            </a:r>
            <a:r>
              <a:rPr lang="en-US" dirty="0"/>
              <a:t> </a:t>
            </a:r>
            <a:r>
              <a:rPr lang="en-US" dirty="0">
                <a:latin typeface="Consolas" panose="020B0609020204030204" pitchFamily="49" charset="0"/>
              </a:rPr>
              <a:t>JOIN</a:t>
            </a:r>
          </a:p>
        </p:txBody>
      </p:sp>
      <p:sp>
        <p:nvSpPr>
          <p:cNvPr id="2" name="Slide Number Placeholder 1"/>
          <p:cNvSpPr>
            <a:spLocks noGrp="1"/>
          </p:cNvSpPr>
          <p:nvPr>
            <p:ph type="sldNum" sz="quarter" idx="4"/>
          </p:nvPr>
        </p:nvSpPr>
        <p:spPr/>
        <p:txBody>
          <a:bodyPr/>
          <a:lstStyle/>
          <a:p>
            <a:fld id="{C014DD1E-5D91-48A3-AD6D-45FBA980D106}" type="slidenum">
              <a:rPr lang="en-US" smtClean="0"/>
              <a:pPr/>
              <a:t>12</a:t>
            </a:fld>
            <a:endParaRPr lang="en-US" dirty="0"/>
          </a:p>
        </p:txBody>
      </p:sp>
      <p:sp>
        <p:nvSpPr>
          <p:cNvPr id="13" name="Rectangle 4"/>
          <p:cNvSpPr>
            <a:spLocks noChangeArrowheads="1"/>
          </p:cNvSpPr>
          <p:nvPr/>
        </p:nvSpPr>
        <p:spPr bwMode="auto">
          <a:xfrm>
            <a:off x="303212" y="4351354"/>
            <a:ext cx="6477000" cy="169277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SELECT students.name, courses.name</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FROM students</a:t>
            </a:r>
          </a:p>
          <a:p>
            <a:pPr eaLnBrk="0" hangingPunct="0">
              <a:buClr>
                <a:schemeClr val="accent5">
                  <a:lumMod val="40000"/>
                  <a:lumOff val="60000"/>
                </a:schemeClr>
              </a:buClr>
              <a:buSzPct val="70000"/>
            </a:pP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RIGHT</a:t>
            </a:r>
            <a:r>
              <a:rPr lang="en-US" sz="2600" b="1" noProof="1">
                <a:solidFill>
                  <a:srgbClr val="F3CD60"/>
                </a:solidFill>
                <a:effectLst>
                  <a:outerShdw blurRad="38100" dist="38100" dir="2700000" algn="tl">
                    <a:srgbClr val="000000">
                      <a:alpha val="43137"/>
                    </a:srgbClr>
                  </a:outerShdw>
                </a:effectLst>
                <a:latin typeface="+mj-lt"/>
                <a:cs typeface="Consolas" pitchFamily="49" charset="0"/>
              </a:rPr>
              <a:t> </a:t>
            </a: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JOIN </a:t>
            </a: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courses </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ON students.course_id = courses.id</a:t>
            </a:r>
          </a:p>
        </p:txBody>
      </p:sp>
      <p:graphicFrame>
        <p:nvGraphicFramePr>
          <p:cNvPr id="14" name="Table 15"/>
          <p:cNvGraphicFramePr>
            <a:graphicFrameLocks noGrp="1"/>
          </p:cNvGraphicFramePr>
          <p:nvPr>
            <p:extLst>
              <p:ext uri="{D42A27DB-BD31-4B8C-83A1-F6EECF244321}">
                <p14:modId xmlns:p14="http://schemas.microsoft.com/office/powerpoint/2010/main" val="1997750354"/>
              </p:ext>
            </p:extLst>
          </p:nvPr>
        </p:nvGraphicFramePr>
        <p:xfrm>
          <a:off x="7370422" y="3020750"/>
          <a:ext cx="4542469" cy="3125416"/>
        </p:xfrm>
        <a:graphic>
          <a:graphicData uri="http://schemas.openxmlformats.org/drawingml/2006/table">
            <a:tbl>
              <a:tblPr firstRow="1" bandRow="1">
                <a:tableStyleId>{7DF18680-E054-41AD-8BC1-D1AEF772440D}</a:tableStyleId>
              </a:tblPr>
              <a:tblGrid>
                <a:gridCol w="2169494">
                  <a:extLst>
                    <a:ext uri="{9D8B030D-6E8A-4147-A177-3AD203B41FA5}">
                      <a16:colId xmlns:a16="http://schemas.microsoft.com/office/drawing/2014/main" val="1594468805"/>
                    </a:ext>
                  </a:extLst>
                </a:gridCol>
                <a:gridCol w="2372975">
                  <a:extLst>
                    <a:ext uri="{9D8B030D-6E8A-4147-A177-3AD203B41FA5}">
                      <a16:colId xmlns:a16="http://schemas.microsoft.com/office/drawing/2014/main" val="683614382"/>
                    </a:ext>
                  </a:extLst>
                </a:gridCol>
              </a:tblGrid>
              <a:tr h="491944">
                <a:tc>
                  <a:txBody>
                    <a:bodyPr/>
                    <a:lstStyle/>
                    <a:p>
                      <a:r>
                        <a:rPr lang="en-US" i="0" noProof="1"/>
                        <a:t>students_name</a:t>
                      </a:r>
                    </a:p>
                  </a:txBody>
                  <a:tcPr>
                    <a:solidFill>
                      <a:srgbClr val="C6C0AA">
                        <a:alpha val="50000"/>
                      </a:srgbClr>
                    </a:solidFill>
                  </a:tcPr>
                </a:tc>
                <a:tc>
                  <a:txBody>
                    <a:bodyPr/>
                    <a:lstStyle/>
                    <a:p>
                      <a:r>
                        <a:rPr lang="en-US" i="0" noProof="1"/>
                        <a:t>courses_name</a:t>
                      </a:r>
                    </a:p>
                  </a:txBody>
                  <a:tcPr>
                    <a:solidFill>
                      <a:srgbClr val="C6C0AA">
                        <a:alpha val="50000"/>
                      </a:srgbClr>
                    </a:solidFill>
                  </a:tcPr>
                </a:tc>
                <a:extLst>
                  <a:ext uri="{0D108BD9-81ED-4DB2-BD59-A6C34878D82A}">
                    <a16:rowId xmlns:a16="http://schemas.microsoft.com/office/drawing/2014/main" val="1969825376"/>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Alice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Caroline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CSS3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JavaScript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PHP</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79879356"/>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David</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MySQL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108744755"/>
                  </a:ext>
                </a:extLst>
              </a:tr>
            </a:tbl>
          </a:graphicData>
        </a:graphic>
      </p:graphicFrame>
      <p:sp>
        <p:nvSpPr>
          <p:cNvPr id="10" name="Стрелка надясно 9"/>
          <p:cNvSpPr/>
          <p:nvPr/>
        </p:nvSpPr>
        <p:spPr>
          <a:xfrm>
            <a:off x="6860398" y="4703397"/>
            <a:ext cx="4191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6" name="AutoShape 7"/>
          <p:cNvSpPr>
            <a:spLocks noChangeArrowheads="1"/>
          </p:cNvSpPr>
          <p:nvPr/>
        </p:nvSpPr>
        <p:spPr bwMode="auto">
          <a:xfrm>
            <a:off x="2360822" y="6263998"/>
            <a:ext cx="2545372" cy="510626"/>
          </a:xfrm>
          <a:prstGeom prst="wedgeRoundRectCallout">
            <a:avLst>
              <a:gd name="adj1" fmla="val 9877"/>
              <a:gd name="adj2" fmla="val -104441"/>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noProof="1">
                <a:solidFill>
                  <a:srgbClr val="FFFFFF"/>
                </a:solidFill>
              </a:rPr>
              <a:t>Join Conditions</a:t>
            </a:r>
          </a:p>
        </p:txBody>
      </p:sp>
      <p:sp>
        <p:nvSpPr>
          <p:cNvPr id="6" name="Правоъгълник 5"/>
          <p:cNvSpPr/>
          <p:nvPr/>
        </p:nvSpPr>
        <p:spPr>
          <a:xfrm>
            <a:off x="7393273" y="4836871"/>
            <a:ext cx="4507992" cy="855074"/>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pic>
        <p:nvPicPr>
          <p:cNvPr id="7" name="Контейнер за съдържание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a:stretch/>
        </p:blipFill>
        <p:spPr>
          <a:xfrm>
            <a:off x="2289181" y="1907614"/>
            <a:ext cx="3276600" cy="2119982"/>
          </a:xfrm>
        </p:spPr>
      </p:pic>
    </p:spTree>
    <p:extLst>
      <p:ext uri="{BB962C8B-B14F-4D97-AF65-F5344CB8AC3E}">
        <p14:creationId xmlns:p14="http://schemas.microsoft.com/office/powerpoint/2010/main" val="3920248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0" grpId="0" animBg="1"/>
      <p:bldP spid="16"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13</a:t>
            </a:fld>
            <a:endParaRPr lang="en-US" dirty="0"/>
          </a:p>
        </p:txBody>
      </p:sp>
      <p:sp>
        <p:nvSpPr>
          <p:cNvPr id="465922" name="Rectangle 2"/>
          <p:cNvSpPr>
            <a:spLocks noGrp="1" noChangeArrowheads="1"/>
          </p:cNvSpPr>
          <p:nvPr>
            <p:ph type="title"/>
          </p:nvPr>
        </p:nvSpPr>
        <p:spPr/>
        <p:txBody>
          <a:bodyPr/>
          <a:lstStyle/>
          <a:p>
            <a:r>
              <a:rPr lang="en-US" dirty="0">
                <a:latin typeface="Consolas" panose="020B0609020204030204" pitchFamily="49" charset="0"/>
              </a:rPr>
              <a:t>OUTER</a:t>
            </a:r>
            <a:r>
              <a:rPr lang="en-US" dirty="0"/>
              <a:t> </a:t>
            </a:r>
            <a:r>
              <a:rPr lang="en-US" dirty="0">
                <a:latin typeface="Consolas" panose="020B0609020204030204" pitchFamily="49" charset="0"/>
              </a:rPr>
              <a:t>(FULL</a:t>
            </a:r>
            <a:r>
              <a:rPr lang="en-US" dirty="0">
                <a:latin typeface="+mn-lt"/>
              </a:rPr>
              <a:t> </a:t>
            </a:r>
            <a:r>
              <a:rPr lang="en-US" dirty="0">
                <a:latin typeface="Consolas" panose="020B0609020204030204" pitchFamily="49" charset="0"/>
              </a:rPr>
              <a:t>JOIN)</a:t>
            </a:r>
            <a:endParaRPr lang="bg-BG" dirty="0">
              <a:latin typeface="Consolas" panose="020B0609020204030204" pitchFamily="49" charset="0"/>
            </a:endParaRPr>
          </a:p>
        </p:txBody>
      </p:sp>
      <p:sp>
        <p:nvSpPr>
          <p:cNvPr id="20" name="Rectangle 3"/>
          <p:cNvSpPr txBox="1">
            <a:spLocks noChangeArrowheads="1"/>
          </p:cNvSpPr>
          <p:nvPr/>
        </p:nvSpPr>
        <p:spPr>
          <a:xfrm>
            <a:off x="206967" y="3529393"/>
            <a:ext cx="11804822" cy="5570355"/>
          </a:xfrm>
          <a:prstGeom prst="rect">
            <a:avLst/>
          </a:prstGeom>
        </p:spPr>
        <p:txBody>
          <a:bodyPr vert="horz" lIns="108000" tIns="36000" rIns="108000" bIns="36000" rtlCol="0">
            <a:normAutofit/>
          </a:bodyPr>
          <a:lst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a:lnSpc>
                <a:spcPct val="100000"/>
              </a:lnSpc>
            </a:pPr>
            <a:r>
              <a:rPr lang="en-US" sz="3600" dirty="0"/>
              <a:t>Returns all records in both tables regardless of </a:t>
            </a:r>
            <a:r>
              <a:rPr lang="en-US" sz="3600" dirty="0">
                <a:solidFill>
                  <a:srgbClr val="F3CD60"/>
                </a:solidFill>
              </a:rPr>
              <a:t>any</a:t>
            </a:r>
            <a:r>
              <a:rPr lang="en-US" sz="3600" dirty="0"/>
              <a:t> match</a:t>
            </a:r>
          </a:p>
          <a:p>
            <a:pPr lvl="1">
              <a:lnSpc>
                <a:spcPct val="100000"/>
              </a:lnSpc>
            </a:pPr>
            <a:r>
              <a:rPr lang="en-US" sz="3400" dirty="0">
                <a:latin typeface="+mj-lt"/>
              </a:rPr>
              <a:t>Less useful than </a:t>
            </a:r>
            <a:r>
              <a:rPr lang="en-US" sz="3400" b="1" dirty="0">
                <a:latin typeface="Consolas" panose="020B0609020204030204" pitchFamily="49" charset="0"/>
              </a:rPr>
              <a:t>INNER</a:t>
            </a:r>
            <a:r>
              <a:rPr lang="en-US" sz="3400" dirty="0">
                <a:latin typeface="+mj-lt"/>
              </a:rPr>
              <a:t>, </a:t>
            </a:r>
            <a:r>
              <a:rPr lang="en-US" sz="3400" b="1" dirty="0">
                <a:latin typeface="Consolas" panose="020B0609020204030204" pitchFamily="49" charset="0"/>
              </a:rPr>
              <a:t>LEFT</a:t>
            </a:r>
            <a:r>
              <a:rPr lang="en-US" sz="3400" dirty="0">
                <a:latin typeface="+mj-lt"/>
              </a:rPr>
              <a:t> or </a:t>
            </a:r>
            <a:r>
              <a:rPr lang="en-US" sz="3400" b="1" dirty="0">
                <a:latin typeface="Consolas" panose="020B0609020204030204" pitchFamily="49" charset="0"/>
              </a:rPr>
              <a:t>RIGHT</a:t>
            </a:r>
            <a:r>
              <a:rPr lang="en-US" sz="3400" dirty="0">
                <a:latin typeface="+mj-lt"/>
              </a:rPr>
              <a:t> </a:t>
            </a:r>
            <a:r>
              <a:rPr lang="en-US" sz="3400" b="1" dirty="0">
                <a:latin typeface="Consolas" panose="020B0609020204030204" pitchFamily="49" charset="0"/>
              </a:rPr>
              <a:t>JOIN</a:t>
            </a:r>
            <a:r>
              <a:rPr lang="en-US" sz="3400" b="1" dirty="0">
                <a:latin typeface="+mj-lt"/>
              </a:rPr>
              <a:t>s</a:t>
            </a:r>
            <a:r>
              <a:rPr lang="en-US" sz="3400" dirty="0">
                <a:latin typeface="+mj-lt"/>
              </a:rPr>
              <a:t> and it's </a:t>
            </a:r>
            <a:r>
              <a:rPr lang="en-US" sz="3400" dirty="0">
                <a:solidFill>
                  <a:srgbClr val="F3CD60"/>
                </a:solidFill>
                <a:latin typeface="+mj-lt"/>
              </a:rPr>
              <a:t>not implemented in MySQL</a:t>
            </a:r>
          </a:p>
          <a:p>
            <a:pPr lvl="1">
              <a:lnSpc>
                <a:spcPct val="100000"/>
              </a:lnSpc>
            </a:pPr>
            <a:r>
              <a:rPr lang="en-US" sz="3400" dirty="0">
                <a:latin typeface="+mj-lt"/>
              </a:rPr>
              <a:t>We can use </a:t>
            </a:r>
            <a:r>
              <a:rPr lang="en-US" sz="3400" b="1" dirty="0">
                <a:solidFill>
                  <a:srgbClr val="F3CD60"/>
                </a:solidFill>
                <a:latin typeface="Consolas" panose="020B0609020204030204" pitchFamily="49" charset="0"/>
              </a:rPr>
              <a:t>UNION</a:t>
            </a:r>
            <a:r>
              <a:rPr lang="en-US" sz="3400" dirty="0">
                <a:latin typeface="+mj-lt"/>
              </a:rPr>
              <a:t> of a </a:t>
            </a:r>
            <a:r>
              <a:rPr lang="en-US" sz="3400" b="1" dirty="0">
                <a:solidFill>
                  <a:srgbClr val="F3CD60"/>
                </a:solidFill>
                <a:latin typeface="Consolas" panose="020B0609020204030204" pitchFamily="49" charset="0"/>
              </a:rPr>
              <a:t>LEFT</a:t>
            </a:r>
            <a:r>
              <a:rPr lang="en-US" sz="3400" dirty="0">
                <a:latin typeface="+mj-lt"/>
              </a:rPr>
              <a:t> and </a:t>
            </a:r>
            <a:r>
              <a:rPr lang="en-US" sz="3400" b="1" dirty="0">
                <a:solidFill>
                  <a:srgbClr val="F3CD60"/>
                </a:solidFill>
                <a:latin typeface="Consolas" panose="020B0609020204030204" pitchFamily="49" charset="0"/>
              </a:rPr>
              <a:t>RIGHT</a:t>
            </a:r>
            <a:r>
              <a:rPr lang="en-US" sz="3400" dirty="0">
                <a:latin typeface="+mj-lt"/>
              </a:rPr>
              <a:t> </a:t>
            </a:r>
            <a:r>
              <a:rPr lang="en-US" sz="3400" b="1" dirty="0">
                <a:solidFill>
                  <a:srgbClr val="F3CD60"/>
                </a:solidFill>
                <a:latin typeface="Consolas" panose="020B0609020204030204" pitchFamily="49" charset="0"/>
              </a:rPr>
              <a:t>JOIN</a:t>
            </a:r>
          </a:p>
        </p:txBody>
      </p:sp>
      <p:pic>
        <p:nvPicPr>
          <p:cNvPr id="4" name="Картина 3"/>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4189412" y="1151121"/>
            <a:ext cx="3581400" cy="2378272"/>
          </a:xfrm>
          <a:prstGeom prst="rect">
            <a:avLst/>
          </a:prstGeom>
        </p:spPr>
      </p:pic>
    </p:spTree>
    <p:extLst>
      <p:ext uri="{BB962C8B-B14F-4D97-AF65-F5344CB8AC3E}">
        <p14:creationId xmlns:p14="http://schemas.microsoft.com/office/powerpoint/2010/main" val="3744995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14</a:t>
            </a:fld>
            <a:endParaRPr lang="en-US" dirty="0"/>
          </a:p>
        </p:txBody>
      </p:sp>
      <p:sp>
        <p:nvSpPr>
          <p:cNvPr id="465922" name="Rectangle 2"/>
          <p:cNvSpPr>
            <a:spLocks noGrp="1" noChangeArrowheads="1"/>
          </p:cNvSpPr>
          <p:nvPr>
            <p:ph type="title"/>
          </p:nvPr>
        </p:nvSpPr>
        <p:spPr/>
        <p:txBody>
          <a:bodyPr/>
          <a:lstStyle/>
          <a:p>
            <a:r>
              <a:rPr lang="en-US" dirty="0">
                <a:latin typeface="Consolas" panose="020B0609020204030204" pitchFamily="49" charset="0"/>
              </a:rPr>
              <a:t>UNION</a:t>
            </a:r>
            <a:r>
              <a:rPr lang="en-US" dirty="0"/>
              <a:t> </a:t>
            </a:r>
            <a:r>
              <a:rPr lang="en-US" dirty="0">
                <a:latin typeface="Consolas" panose="020B0609020204030204" pitchFamily="49" charset="0"/>
              </a:rPr>
              <a:t>of</a:t>
            </a:r>
            <a:r>
              <a:rPr lang="en-US" dirty="0"/>
              <a:t> </a:t>
            </a:r>
            <a:r>
              <a:rPr lang="en-US" dirty="0">
                <a:latin typeface="Consolas" panose="020B0609020204030204" pitchFamily="49" charset="0"/>
              </a:rPr>
              <a:t>LEFT</a:t>
            </a:r>
            <a:r>
              <a:rPr lang="en-US" dirty="0"/>
              <a:t> </a:t>
            </a:r>
            <a:r>
              <a:rPr lang="en-US" dirty="0">
                <a:latin typeface="Consolas" panose="020B0609020204030204" pitchFamily="49" charset="0"/>
              </a:rPr>
              <a:t>and</a:t>
            </a:r>
            <a:r>
              <a:rPr lang="en-US" dirty="0"/>
              <a:t> </a:t>
            </a:r>
            <a:r>
              <a:rPr lang="en-US" dirty="0">
                <a:latin typeface="Consolas" panose="020B0609020204030204" pitchFamily="49" charset="0"/>
              </a:rPr>
              <a:t>RIGHT</a:t>
            </a:r>
            <a:r>
              <a:rPr lang="en-US" dirty="0"/>
              <a:t> </a:t>
            </a:r>
            <a:r>
              <a:rPr lang="en-US" dirty="0">
                <a:latin typeface="Consolas" panose="020B0609020204030204" pitchFamily="49" charset="0"/>
              </a:rPr>
              <a:t>JOIN</a:t>
            </a:r>
            <a:endParaRPr lang="bg-BG" dirty="0">
              <a:latin typeface="Consolas" panose="020B0609020204030204" pitchFamily="49" charset="0"/>
            </a:endParaRPr>
          </a:p>
        </p:txBody>
      </p:sp>
      <p:sp>
        <p:nvSpPr>
          <p:cNvPr id="20" name="Rectangle 3"/>
          <p:cNvSpPr txBox="1">
            <a:spLocks noChangeArrowheads="1"/>
          </p:cNvSpPr>
          <p:nvPr/>
        </p:nvSpPr>
        <p:spPr>
          <a:xfrm>
            <a:off x="200856" y="1052885"/>
            <a:ext cx="11804822" cy="5570355"/>
          </a:xfrm>
          <a:prstGeom prst="rect">
            <a:avLst/>
          </a:prstGeom>
        </p:spPr>
        <p:txBody>
          <a:bodyPr vert="horz" lIns="108000" tIns="36000" rIns="108000" bIns="36000" rtlCol="0">
            <a:normAutofit/>
          </a:bodyPr>
          <a:lst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a:lnSpc>
                <a:spcPct val="100000"/>
              </a:lnSpc>
            </a:pPr>
            <a:endParaRPr lang="en-US" sz="3400" b="1" dirty="0">
              <a:solidFill>
                <a:srgbClr val="F3CD60"/>
              </a:solidFill>
              <a:latin typeface="Consolas" panose="020B0609020204030204" pitchFamily="49" charset="0"/>
            </a:endParaRPr>
          </a:p>
        </p:txBody>
      </p:sp>
      <p:sp>
        <p:nvSpPr>
          <p:cNvPr id="6" name="Rectangle 4"/>
          <p:cNvSpPr>
            <a:spLocks noChangeArrowheads="1"/>
          </p:cNvSpPr>
          <p:nvPr/>
        </p:nvSpPr>
        <p:spPr bwMode="auto">
          <a:xfrm>
            <a:off x="336738" y="1447800"/>
            <a:ext cx="6477000" cy="4493538"/>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SELECT students.name, courses.name</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FROM students</a:t>
            </a:r>
          </a:p>
          <a:p>
            <a:pPr eaLnBrk="0" hangingPunct="0">
              <a:buClr>
                <a:schemeClr val="accent5">
                  <a:lumMod val="40000"/>
                  <a:lumOff val="60000"/>
                </a:schemeClr>
              </a:buClr>
              <a:buSzPct val="70000"/>
            </a:pP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LEFT</a:t>
            </a:r>
            <a:r>
              <a:rPr lang="en-US" sz="2600" b="1" noProof="1">
                <a:solidFill>
                  <a:srgbClr val="F3CD60"/>
                </a:solidFill>
                <a:effectLst>
                  <a:outerShdw blurRad="38100" dist="38100" dir="2700000" algn="tl">
                    <a:srgbClr val="000000">
                      <a:alpha val="43137"/>
                    </a:srgbClr>
                  </a:outerShdw>
                </a:effectLst>
                <a:latin typeface="+mj-lt"/>
                <a:cs typeface="Consolas" pitchFamily="49" charset="0"/>
              </a:rPr>
              <a:t> </a:t>
            </a: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JOIN </a:t>
            </a: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courses </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ON students.course_id = courses.id</a:t>
            </a:r>
          </a:p>
          <a:p>
            <a:pPr eaLnBrk="0" hangingPunct="0">
              <a:buClr>
                <a:schemeClr val="accent5">
                  <a:lumMod val="40000"/>
                  <a:lumOff val="60000"/>
                </a:schemeClr>
              </a:buClr>
              <a:buSzPct val="70000"/>
            </a:pP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eaLnBrk="0" hangingPunct="0">
              <a:buClr>
                <a:schemeClr val="accent5">
                  <a:lumMod val="40000"/>
                  <a:lumOff val="60000"/>
                </a:schemeClr>
              </a:buClr>
              <a:buSzPct val="70000"/>
            </a:pP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UNION</a:t>
            </a:r>
          </a:p>
          <a:p>
            <a:pPr eaLnBrk="0" hangingPunct="0">
              <a:buClr>
                <a:schemeClr val="accent5">
                  <a:lumMod val="40000"/>
                  <a:lumOff val="60000"/>
                </a:schemeClr>
              </a:buClr>
              <a:buSzPct val="70000"/>
            </a:pPr>
            <a:endPar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endParaRP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SELECT students.name, courses.name</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FROM students</a:t>
            </a:r>
          </a:p>
          <a:p>
            <a:pPr eaLnBrk="0" hangingPunct="0">
              <a:buClr>
                <a:schemeClr val="accent5">
                  <a:lumMod val="40000"/>
                  <a:lumOff val="60000"/>
                </a:schemeClr>
              </a:buClr>
              <a:buSzPct val="70000"/>
            </a:pP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RIGHT</a:t>
            </a:r>
            <a:r>
              <a:rPr lang="en-US" sz="2600" b="1" noProof="1">
                <a:solidFill>
                  <a:srgbClr val="F3CD60"/>
                </a:solidFill>
                <a:effectLst>
                  <a:outerShdw blurRad="38100" dist="38100" dir="2700000" algn="tl">
                    <a:srgbClr val="000000">
                      <a:alpha val="43137"/>
                    </a:srgbClr>
                  </a:outerShdw>
                </a:effectLst>
                <a:cs typeface="Consolas" pitchFamily="49" charset="0"/>
              </a:rPr>
              <a:t> </a:t>
            </a:r>
            <a:r>
              <a:rPr lang="en-US" sz="26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JOIN </a:t>
            </a: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courses </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ON students.course_id = courses.id</a:t>
            </a:r>
          </a:p>
        </p:txBody>
      </p:sp>
      <p:graphicFrame>
        <p:nvGraphicFramePr>
          <p:cNvPr id="7" name="Table 15"/>
          <p:cNvGraphicFramePr>
            <a:graphicFrameLocks noGrp="1"/>
          </p:cNvGraphicFramePr>
          <p:nvPr>
            <p:extLst>
              <p:ext uri="{D42A27DB-BD31-4B8C-83A1-F6EECF244321}">
                <p14:modId xmlns:p14="http://schemas.microsoft.com/office/powerpoint/2010/main" val="3738079020"/>
              </p:ext>
            </p:extLst>
          </p:nvPr>
        </p:nvGraphicFramePr>
        <p:xfrm>
          <a:off x="7475250" y="2082475"/>
          <a:ext cx="4542469" cy="3564328"/>
        </p:xfrm>
        <a:graphic>
          <a:graphicData uri="http://schemas.openxmlformats.org/drawingml/2006/table">
            <a:tbl>
              <a:tblPr firstRow="1" bandRow="1">
                <a:tableStyleId>{7DF18680-E054-41AD-8BC1-D1AEF772440D}</a:tableStyleId>
              </a:tblPr>
              <a:tblGrid>
                <a:gridCol w="2169494">
                  <a:extLst>
                    <a:ext uri="{9D8B030D-6E8A-4147-A177-3AD203B41FA5}">
                      <a16:colId xmlns:a16="http://schemas.microsoft.com/office/drawing/2014/main" val="1594468805"/>
                    </a:ext>
                  </a:extLst>
                </a:gridCol>
                <a:gridCol w="2372975">
                  <a:extLst>
                    <a:ext uri="{9D8B030D-6E8A-4147-A177-3AD203B41FA5}">
                      <a16:colId xmlns:a16="http://schemas.microsoft.com/office/drawing/2014/main" val="683614382"/>
                    </a:ext>
                  </a:extLst>
                </a:gridCol>
              </a:tblGrid>
              <a:tr h="491944">
                <a:tc>
                  <a:txBody>
                    <a:bodyPr/>
                    <a:lstStyle/>
                    <a:p>
                      <a:r>
                        <a:rPr lang="en-US" i="0" noProof="1"/>
                        <a:t>students_name</a:t>
                      </a:r>
                    </a:p>
                  </a:txBody>
                  <a:tcPr>
                    <a:solidFill>
                      <a:srgbClr val="C6C0AA">
                        <a:alpha val="50000"/>
                      </a:srgbClr>
                    </a:solidFill>
                  </a:tcPr>
                </a:tc>
                <a:tc>
                  <a:txBody>
                    <a:bodyPr/>
                    <a:lstStyle/>
                    <a:p>
                      <a:r>
                        <a:rPr lang="en-US" i="0" noProof="1"/>
                        <a:t>courses_name</a:t>
                      </a:r>
                    </a:p>
                  </a:txBody>
                  <a:tcPr>
                    <a:solidFill>
                      <a:srgbClr val="C6C0AA">
                        <a:alpha val="50000"/>
                      </a:srgbClr>
                    </a:solidFill>
                  </a:tcPr>
                </a:tc>
                <a:extLst>
                  <a:ext uri="{0D108BD9-81ED-4DB2-BD59-A6C34878D82A}">
                    <a16:rowId xmlns:a16="http://schemas.microsoft.com/office/drawing/2014/main" val="1969825376"/>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Alice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Caroline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CSS3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David</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MySQL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Emma</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79879356"/>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JavaScript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108744755"/>
                  </a:ext>
                </a:extLst>
              </a:tr>
              <a:tr h="421809">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PHP</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38636020"/>
                  </a:ext>
                </a:extLst>
              </a:tr>
            </a:tbl>
          </a:graphicData>
        </a:graphic>
      </p:graphicFrame>
      <p:sp>
        <p:nvSpPr>
          <p:cNvPr id="8" name="Стрелка надясно 7"/>
          <p:cNvSpPr/>
          <p:nvPr/>
        </p:nvSpPr>
        <p:spPr>
          <a:xfrm>
            <a:off x="6949620" y="3609462"/>
            <a:ext cx="4191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9" name="Правоъгълник 8"/>
          <p:cNvSpPr/>
          <p:nvPr/>
        </p:nvSpPr>
        <p:spPr>
          <a:xfrm>
            <a:off x="7487242" y="4343399"/>
            <a:ext cx="4507992" cy="1303403"/>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1641026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15</a:t>
            </a:fld>
            <a:endParaRPr lang="en-US" dirty="0"/>
          </a:p>
        </p:txBody>
      </p:sp>
      <p:sp>
        <p:nvSpPr>
          <p:cNvPr id="465922" name="Rectangle 2"/>
          <p:cNvSpPr>
            <a:spLocks noGrp="1" noChangeArrowheads="1"/>
          </p:cNvSpPr>
          <p:nvPr>
            <p:ph type="title"/>
          </p:nvPr>
        </p:nvSpPr>
        <p:spPr/>
        <p:txBody>
          <a:bodyPr/>
          <a:lstStyle/>
          <a:p>
            <a:r>
              <a:rPr lang="en-US" dirty="0">
                <a:latin typeface="Consolas" panose="020B0609020204030204" pitchFamily="49" charset="0"/>
              </a:rPr>
              <a:t>CROSS</a:t>
            </a:r>
            <a:r>
              <a:rPr lang="en-US" dirty="0"/>
              <a:t> </a:t>
            </a:r>
            <a:r>
              <a:rPr lang="en-US" dirty="0">
                <a:latin typeface="Consolas" panose="020B0609020204030204" pitchFamily="49" charset="0"/>
              </a:rPr>
              <a:t>JOIN</a:t>
            </a:r>
            <a:endParaRPr lang="bg-BG" dirty="0">
              <a:latin typeface="Consolas" panose="020B0609020204030204" pitchFamily="49" charset="0"/>
            </a:endParaRPr>
          </a:p>
        </p:txBody>
      </p:sp>
      <p:sp>
        <p:nvSpPr>
          <p:cNvPr id="20" name="Rectangle 3"/>
          <p:cNvSpPr txBox="1">
            <a:spLocks noChangeArrowheads="1"/>
          </p:cNvSpPr>
          <p:nvPr/>
        </p:nvSpPr>
        <p:spPr>
          <a:xfrm>
            <a:off x="188815" y="1287645"/>
            <a:ext cx="11804822" cy="5570355"/>
          </a:xfrm>
          <a:prstGeom prst="rect">
            <a:avLst/>
          </a:prstGeom>
        </p:spPr>
        <p:txBody>
          <a:bodyPr vert="horz" lIns="108000" tIns="36000" rIns="108000" bIns="36000" rtlCol="0">
            <a:normAutofit/>
          </a:bodyPr>
          <a:lst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a:lnSpc>
                <a:spcPct val="100000"/>
              </a:lnSpc>
            </a:pPr>
            <a:r>
              <a:rPr lang="en-US" sz="3600" dirty="0"/>
              <a:t>Produces a set of associated rows of two tables</a:t>
            </a:r>
          </a:p>
          <a:p>
            <a:pPr lvl="1">
              <a:lnSpc>
                <a:spcPct val="100000"/>
              </a:lnSpc>
            </a:pPr>
            <a:r>
              <a:rPr lang="en-US" sz="3400" dirty="0"/>
              <a:t>Multiplication of each row in the first table with each in second</a:t>
            </a:r>
          </a:p>
          <a:p>
            <a:pPr lvl="1">
              <a:lnSpc>
                <a:spcPct val="100000"/>
              </a:lnSpc>
            </a:pPr>
            <a:r>
              <a:rPr lang="en-US" sz="3400" dirty="0"/>
              <a:t>The result is a </a:t>
            </a:r>
            <a:r>
              <a:rPr lang="en-US" sz="3400" dirty="0">
                <a:solidFill>
                  <a:srgbClr val="F3CD60"/>
                </a:solidFill>
              </a:rPr>
              <a:t>Cartesian</a:t>
            </a:r>
            <a:r>
              <a:rPr lang="en-US" sz="3400" dirty="0"/>
              <a:t> product, when there's </a:t>
            </a:r>
            <a:r>
              <a:rPr lang="en-US" sz="3400" dirty="0">
                <a:solidFill>
                  <a:srgbClr val="F3CD60"/>
                </a:solidFill>
              </a:rPr>
              <a:t>no condition </a:t>
            </a:r>
            <a:r>
              <a:rPr lang="en-US" sz="3400" dirty="0"/>
              <a:t>in the </a:t>
            </a:r>
            <a:r>
              <a:rPr lang="en-US" sz="3400" b="1" dirty="0">
                <a:latin typeface="Consolas" panose="020B0609020204030204" pitchFamily="49" charset="0"/>
              </a:rPr>
              <a:t>WHERE</a:t>
            </a:r>
            <a:r>
              <a:rPr lang="en-US" sz="3400" dirty="0"/>
              <a:t> clause</a:t>
            </a:r>
          </a:p>
        </p:txBody>
      </p:sp>
      <p:sp>
        <p:nvSpPr>
          <p:cNvPr id="6" name="Rectangle 9"/>
          <p:cNvSpPr>
            <a:spLocks noChangeArrowheads="1"/>
          </p:cNvSpPr>
          <p:nvPr/>
        </p:nvSpPr>
        <p:spPr bwMode="auto">
          <a:xfrm>
            <a:off x="1254114" y="4648200"/>
            <a:ext cx="9674224" cy="1695437"/>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rtlCol="0">
            <a:spAutoFit/>
          </a:bodyPr>
          <a:lstStyle/>
          <a:p>
            <a:pPr marL="0" lvl="2"/>
            <a:r>
              <a:rPr lang="en-US" sz="3200" b="1" dirty="0">
                <a:solidFill>
                  <a:schemeClr val="tx2"/>
                </a:solidFill>
                <a:latin typeface="Consolas" panose="020B0609020204030204" pitchFamily="49" charset="0"/>
              </a:rPr>
              <a:t>SELECT * FROM courses AS c</a:t>
            </a:r>
          </a:p>
          <a:p>
            <a:pPr marL="0" lvl="2"/>
            <a:r>
              <a:rPr lang="en-US" sz="3200" b="1" dirty="0">
                <a:solidFill>
                  <a:schemeClr val="tx2"/>
                </a:solidFill>
                <a:latin typeface="Consolas" panose="020B0609020204030204" pitchFamily="49" charset="0"/>
              </a:rPr>
              <a:t> </a:t>
            </a:r>
            <a:r>
              <a:rPr lang="en-US" sz="3200" b="1" dirty="0">
                <a:solidFill>
                  <a:srgbClr val="F3CD60"/>
                </a:solidFill>
                <a:latin typeface="Consolas" panose="020B0609020204030204" pitchFamily="49" charset="0"/>
              </a:rPr>
              <a:t>CROSS</a:t>
            </a:r>
            <a:r>
              <a:rPr lang="en-US" sz="3200" b="1" dirty="0">
                <a:solidFill>
                  <a:schemeClr val="tx2">
                    <a:lumMod val="75000"/>
                  </a:schemeClr>
                </a:solidFill>
                <a:latin typeface="Consolas" panose="020B0609020204030204" pitchFamily="49" charset="0"/>
              </a:rPr>
              <a:t> </a:t>
            </a:r>
            <a:r>
              <a:rPr lang="en-US" sz="3200" b="1" dirty="0">
                <a:solidFill>
                  <a:srgbClr val="F3CD60"/>
                </a:solidFill>
                <a:latin typeface="Consolas" panose="020B0609020204030204" pitchFamily="49" charset="0"/>
              </a:rPr>
              <a:t>JOIN</a:t>
            </a:r>
            <a:r>
              <a:rPr lang="en-US" sz="3200" b="1" dirty="0">
                <a:solidFill>
                  <a:schemeClr val="tx2">
                    <a:lumMod val="75000"/>
                  </a:schemeClr>
                </a:solidFill>
                <a:latin typeface="Consolas" panose="020B0609020204030204" pitchFamily="49" charset="0"/>
              </a:rPr>
              <a:t> </a:t>
            </a:r>
            <a:r>
              <a:rPr lang="en-US" sz="3200" b="1" dirty="0">
                <a:solidFill>
                  <a:schemeClr val="tx2"/>
                </a:solidFill>
                <a:latin typeface="Consolas" panose="020B0609020204030204" pitchFamily="49" charset="0"/>
              </a:rPr>
              <a:t>students AS s;</a:t>
            </a:r>
          </a:p>
          <a:p>
            <a:pPr marL="0" lvl="2"/>
            <a:r>
              <a:rPr lang="en-US" sz="3200" b="1" dirty="0">
                <a:solidFill>
                  <a:schemeClr val="tx2"/>
                </a:solidFill>
                <a:latin typeface="Consolas" panose="020B0609020204030204" pitchFamily="49" charset="0"/>
              </a:rPr>
              <a:t> </a:t>
            </a:r>
            <a:endParaRPr lang="en-GB" sz="3200" dirty="0">
              <a:solidFill>
                <a:schemeClr val="tx2"/>
              </a:solidFill>
              <a:latin typeface="Consolas" panose="020B0609020204030204" pitchFamily="49" charset="0"/>
            </a:endParaRPr>
          </a:p>
        </p:txBody>
      </p:sp>
      <p:sp>
        <p:nvSpPr>
          <p:cNvPr id="7" name="AutoShape 7"/>
          <p:cNvSpPr>
            <a:spLocks noChangeArrowheads="1"/>
          </p:cNvSpPr>
          <p:nvPr/>
        </p:nvSpPr>
        <p:spPr bwMode="auto">
          <a:xfrm>
            <a:off x="6627812" y="6003738"/>
            <a:ext cx="3005126" cy="581402"/>
          </a:xfrm>
          <a:prstGeom prst="wedgeRoundRectCallout">
            <a:avLst>
              <a:gd name="adj1" fmla="val -47098"/>
              <a:gd name="adj2" fmla="val -84464"/>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noProof="1">
                <a:solidFill>
                  <a:srgbClr val="FFFFFF"/>
                </a:solidFill>
              </a:rPr>
              <a:t>No Join Conditions</a:t>
            </a:r>
          </a:p>
        </p:txBody>
      </p:sp>
    </p:spTree>
    <p:extLst>
      <p:ext uri="{BB962C8B-B14F-4D97-AF65-F5344CB8AC3E}">
        <p14:creationId xmlns:p14="http://schemas.microsoft.com/office/powerpoint/2010/main" val="3952722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16</a:t>
            </a:fld>
            <a:endParaRPr lang="en-US" dirty="0"/>
          </a:p>
        </p:txBody>
      </p:sp>
      <p:sp>
        <p:nvSpPr>
          <p:cNvPr id="465922" name="Rectangle 2"/>
          <p:cNvSpPr>
            <a:spLocks noGrp="1" noChangeArrowheads="1"/>
          </p:cNvSpPr>
          <p:nvPr>
            <p:ph type="title"/>
          </p:nvPr>
        </p:nvSpPr>
        <p:spPr/>
        <p:txBody>
          <a:bodyPr/>
          <a:lstStyle/>
          <a:p>
            <a:r>
              <a:rPr lang="en-US" dirty="0"/>
              <a:t>Cross Join</a:t>
            </a:r>
            <a:endParaRPr lang="bg-BG" dirty="0"/>
          </a:p>
        </p:txBody>
      </p:sp>
      <p:graphicFrame>
        <p:nvGraphicFramePr>
          <p:cNvPr id="17" name="Table 15"/>
          <p:cNvGraphicFramePr>
            <a:graphicFrameLocks noGrp="1"/>
          </p:cNvGraphicFramePr>
          <p:nvPr>
            <p:extLst>
              <p:ext uri="{D42A27DB-BD31-4B8C-83A1-F6EECF244321}">
                <p14:modId xmlns:p14="http://schemas.microsoft.com/office/powerpoint/2010/main" val="2127352337"/>
              </p:ext>
            </p:extLst>
          </p:nvPr>
        </p:nvGraphicFramePr>
        <p:xfrm>
          <a:off x="6627812" y="1191669"/>
          <a:ext cx="4038601" cy="2651760"/>
        </p:xfrm>
        <a:graphic>
          <a:graphicData uri="http://schemas.openxmlformats.org/drawingml/2006/table">
            <a:tbl>
              <a:tblPr firstRow="1" bandRow="1">
                <a:tableStyleId>{7DF18680-E054-41AD-8BC1-D1AEF772440D}</a:tableStyleId>
              </a:tblPr>
              <a:tblGrid>
                <a:gridCol w="914400">
                  <a:extLst>
                    <a:ext uri="{9D8B030D-6E8A-4147-A177-3AD203B41FA5}">
                      <a16:colId xmlns:a16="http://schemas.microsoft.com/office/drawing/2014/main" val="1594468805"/>
                    </a:ext>
                  </a:extLst>
                </a:gridCol>
                <a:gridCol w="1698314">
                  <a:extLst>
                    <a:ext uri="{9D8B030D-6E8A-4147-A177-3AD203B41FA5}">
                      <a16:colId xmlns:a16="http://schemas.microsoft.com/office/drawing/2014/main" val="683614382"/>
                    </a:ext>
                  </a:extLst>
                </a:gridCol>
                <a:gridCol w="1425887">
                  <a:extLst>
                    <a:ext uri="{9D8B030D-6E8A-4147-A177-3AD203B41FA5}">
                      <a16:colId xmlns:a16="http://schemas.microsoft.com/office/drawing/2014/main" val="2100162371"/>
                    </a:ext>
                  </a:extLst>
                </a:gridCol>
              </a:tblGrid>
              <a:tr h="409825">
                <a:tc>
                  <a:txBody>
                    <a:bodyPr/>
                    <a:lstStyle/>
                    <a:p>
                      <a:r>
                        <a:rPr lang="en-US" i="0" noProof="1"/>
                        <a:t>id</a:t>
                      </a:r>
                    </a:p>
                  </a:txBody>
                  <a:tcPr>
                    <a:solidFill>
                      <a:srgbClr val="C6C0AA">
                        <a:alpha val="50000"/>
                      </a:srgbClr>
                    </a:solidFill>
                  </a:tcPr>
                </a:tc>
                <a:tc>
                  <a:txBody>
                    <a:bodyPr/>
                    <a:lstStyle/>
                    <a:p>
                      <a:r>
                        <a:rPr lang="en-US" i="0" noProof="1"/>
                        <a:t>name</a:t>
                      </a:r>
                    </a:p>
                  </a:txBody>
                  <a:tcPr>
                    <a:solidFill>
                      <a:srgbClr val="C6C0AA">
                        <a:alpha val="50000"/>
                      </a:srgbClr>
                    </a:solidFill>
                  </a:tcPr>
                </a:tc>
                <a:tc>
                  <a:txBody>
                    <a:bodyPr/>
                    <a:lstStyle/>
                    <a:p>
                      <a:r>
                        <a:rPr lang="en-US" i="0" noProof="1"/>
                        <a:t>course_id</a:t>
                      </a:r>
                    </a:p>
                  </a:txBody>
                  <a:tcPr>
                    <a:solidFill>
                      <a:srgbClr val="C6C0AA">
                        <a:alpha val="50000"/>
                      </a:srgbClr>
                    </a:solidFill>
                  </a:tcPr>
                </a:tc>
                <a:extLst>
                  <a:ext uri="{0D108BD9-81ED-4DB2-BD59-A6C34878D82A}">
                    <a16:rowId xmlns:a16="http://schemas.microsoft.com/office/drawing/2014/main" val="1969825376"/>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Alice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Caroline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4</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David</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Emma</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bl>
          </a:graphicData>
        </a:graphic>
      </p:graphicFrame>
      <p:graphicFrame>
        <p:nvGraphicFramePr>
          <p:cNvPr id="19" name="Table 15"/>
          <p:cNvGraphicFramePr>
            <a:graphicFrameLocks noGrp="1"/>
          </p:cNvGraphicFramePr>
          <p:nvPr>
            <p:extLst>
              <p:ext uri="{D42A27DB-BD31-4B8C-83A1-F6EECF244321}">
                <p14:modId xmlns:p14="http://schemas.microsoft.com/office/powerpoint/2010/main" val="3774987986"/>
              </p:ext>
            </p:extLst>
          </p:nvPr>
        </p:nvGraphicFramePr>
        <p:xfrm>
          <a:off x="1514772" y="1191669"/>
          <a:ext cx="3124200" cy="2651760"/>
        </p:xfrm>
        <a:graphic>
          <a:graphicData uri="http://schemas.openxmlformats.org/drawingml/2006/table">
            <a:tbl>
              <a:tblPr firstRow="1" bandRow="1">
                <a:tableStyleId>{7DF18680-E054-41AD-8BC1-D1AEF772440D}</a:tableStyleId>
              </a:tblPr>
              <a:tblGrid>
                <a:gridCol w="933214">
                  <a:extLst>
                    <a:ext uri="{9D8B030D-6E8A-4147-A177-3AD203B41FA5}">
                      <a16:colId xmlns:a16="http://schemas.microsoft.com/office/drawing/2014/main" val="1594468805"/>
                    </a:ext>
                  </a:extLst>
                </a:gridCol>
                <a:gridCol w="2190986">
                  <a:extLst>
                    <a:ext uri="{9D8B030D-6E8A-4147-A177-3AD203B41FA5}">
                      <a16:colId xmlns:a16="http://schemas.microsoft.com/office/drawing/2014/main" val="683614382"/>
                    </a:ext>
                  </a:extLst>
                </a:gridCol>
              </a:tblGrid>
              <a:tr h="367862">
                <a:tc>
                  <a:txBody>
                    <a:bodyPr/>
                    <a:lstStyle/>
                    <a:p>
                      <a:r>
                        <a:rPr lang="en-US" i="0" noProof="1"/>
                        <a:t>id</a:t>
                      </a:r>
                    </a:p>
                  </a:txBody>
                  <a:tcPr>
                    <a:solidFill>
                      <a:srgbClr val="C6C0AA">
                        <a:alpha val="50000"/>
                      </a:srgbClr>
                    </a:solidFill>
                  </a:tcPr>
                </a:tc>
                <a:tc>
                  <a:txBody>
                    <a:bodyPr/>
                    <a:lstStyle/>
                    <a:p>
                      <a:r>
                        <a:rPr lang="en-US" i="0" noProof="1"/>
                        <a:t>name</a:t>
                      </a:r>
                    </a:p>
                  </a:txBody>
                  <a:tcPr>
                    <a:solidFill>
                      <a:srgbClr val="C6C0AA">
                        <a:alpha val="50000"/>
                      </a:srgbClr>
                    </a:solidFill>
                  </a:tcPr>
                </a:tc>
                <a:extLst>
                  <a:ext uri="{0D108BD9-81ED-4DB2-BD59-A6C34878D82A}">
                    <a16:rowId xmlns:a16="http://schemas.microsoft.com/office/drawing/2014/main" val="196982537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CSS3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JavaScript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4</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PHP</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MySQL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bl>
          </a:graphicData>
        </a:graphic>
      </p:graphicFrame>
      <p:sp>
        <p:nvSpPr>
          <p:cNvPr id="3" name="Текстово поле 2"/>
          <p:cNvSpPr txBox="1"/>
          <p:nvPr/>
        </p:nvSpPr>
        <p:spPr>
          <a:xfrm>
            <a:off x="2410535" y="653664"/>
            <a:ext cx="1332673" cy="523220"/>
          </a:xfrm>
          <a:prstGeom prst="rect">
            <a:avLst/>
          </a:prstGeom>
          <a:noFill/>
        </p:spPr>
        <p:txBody>
          <a:bodyPr wrap="none" rtlCol="0">
            <a:spAutoFit/>
          </a:bodyPr>
          <a:lstStyle/>
          <a:p>
            <a:r>
              <a:rPr lang="en-US" sz="2800" dirty="0"/>
              <a:t>Courses</a:t>
            </a:r>
          </a:p>
        </p:txBody>
      </p:sp>
      <p:sp>
        <p:nvSpPr>
          <p:cNvPr id="20" name="Текстово поле 19"/>
          <p:cNvSpPr txBox="1"/>
          <p:nvPr/>
        </p:nvSpPr>
        <p:spPr>
          <a:xfrm>
            <a:off x="7863494" y="571964"/>
            <a:ext cx="1473352" cy="523220"/>
          </a:xfrm>
          <a:prstGeom prst="rect">
            <a:avLst/>
          </a:prstGeom>
          <a:noFill/>
        </p:spPr>
        <p:txBody>
          <a:bodyPr wrap="none" rtlCol="0">
            <a:spAutoFit/>
          </a:bodyPr>
          <a:lstStyle/>
          <a:p>
            <a:r>
              <a:rPr lang="en-US" sz="2800" dirty="0"/>
              <a:t>Students</a:t>
            </a:r>
          </a:p>
        </p:txBody>
      </p:sp>
      <p:graphicFrame>
        <p:nvGraphicFramePr>
          <p:cNvPr id="28" name="Table 15"/>
          <p:cNvGraphicFramePr>
            <a:graphicFrameLocks noGrp="1"/>
          </p:cNvGraphicFramePr>
          <p:nvPr>
            <p:extLst>
              <p:ext uri="{D42A27DB-BD31-4B8C-83A1-F6EECF244321}">
                <p14:modId xmlns:p14="http://schemas.microsoft.com/office/powerpoint/2010/main" val="3192417172"/>
              </p:ext>
            </p:extLst>
          </p:nvPr>
        </p:nvGraphicFramePr>
        <p:xfrm>
          <a:off x="2276772" y="4186925"/>
          <a:ext cx="7552989" cy="2212848"/>
        </p:xfrm>
        <a:graphic>
          <a:graphicData uri="http://schemas.openxmlformats.org/drawingml/2006/table">
            <a:tbl>
              <a:tblPr firstRow="1" bandRow="1">
                <a:tableStyleId>{7DF18680-E054-41AD-8BC1-D1AEF772440D}</a:tableStyleId>
              </a:tblPr>
              <a:tblGrid>
                <a:gridCol w="1609389">
                  <a:extLst>
                    <a:ext uri="{9D8B030D-6E8A-4147-A177-3AD203B41FA5}">
                      <a16:colId xmlns:a16="http://schemas.microsoft.com/office/drawing/2014/main" val="1594468805"/>
                    </a:ext>
                  </a:extLst>
                </a:gridCol>
                <a:gridCol w="1981200">
                  <a:extLst>
                    <a:ext uri="{9D8B030D-6E8A-4147-A177-3AD203B41FA5}">
                      <a16:colId xmlns:a16="http://schemas.microsoft.com/office/drawing/2014/main" val="683614382"/>
                    </a:ext>
                  </a:extLst>
                </a:gridCol>
                <a:gridCol w="1735028">
                  <a:extLst>
                    <a:ext uri="{9D8B030D-6E8A-4147-A177-3AD203B41FA5}">
                      <a16:colId xmlns:a16="http://schemas.microsoft.com/office/drawing/2014/main" val="3757091509"/>
                    </a:ext>
                  </a:extLst>
                </a:gridCol>
                <a:gridCol w="2227372">
                  <a:extLst>
                    <a:ext uri="{9D8B030D-6E8A-4147-A177-3AD203B41FA5}">
                      <a16:colId xmlns:a16="http://schemas.microsoft.com/office/drawing/2014/main" val="3266773727"/>
                    </a:ext>
                  </a:extLst>
                </a:gridCol>
              </a:tblGrid>
              <a:tr h="400894">
                <a:tc>
                  <a:txBody>
                    <a:bodyPr/>
                    <a:lstStyle/>
                    <a:p>
                      <a:r>
                        <a:rPr lang="en-US" i="0" noProof="1"/>
                        <a:t>course_id</a:t>
                      </a:r>
                    </a:p>
                  </a:txBody>
                  <a:tcPr>
                    <a:solidFill>
                      <a:srgbClr val="C6C0AA">
                        <a:alpha val="50000"/>
                      </a:srgbClr>
                    </a:solidFill>
                  </a:tcPr>
                </a:tc>
                <a:tc>
                  <a:txBody>
                    <a:bodyPr/>
                    <a:lstStyle/>
                    <a:p>
                      <a:r>
                        <a:rPr lang="en-US" i="0" noProof="1"/>
                        <a:t>course_name</a:t>
                      </a:r>
                    </a:p>
                  </a:txBody>
                  <a:tcPr>
                    <a:solidFill>
                      <a:srgbClr val="C6C0AA">
                        <a:alpha val="50000"/>
                      </a:srgbClr>
                    </a:solidFill>
                  </a:tcPr>
                </a:tc>
                <a:tc>
                  <a:txBody>
                    <a:bodyPr/>
                    <a:lstStyle/>
                    <a:p>
                      <a:r>
                        <a:rPr lang="en-US" i="0" noProof="1"/>
                        <a:t>student_id</a:t>
                      </a:r>
                    </a:p>
                  </a:txBody>
                  <a:tcPr>
                    <a:solidFill>
                      <a:srgbClr val="C6C0AA">
                        <a:alpha val="50000"/>
                      </a:srgbClr>
                    </a:solidFill>
                  </a:tcPr>
                </a:tc>
                <a:tc>
                  <a:txBody>
                    <a:bodyPr/>
                    <a:lstStyle/>
                    <a:p>
                      <a:r>
                        <a:rPr lang="en-US" i="0" noProof="1"/>
                        <a:t>student_name</a:t>
                      </a:r>
                    </a:p>
                  </a:txBody>
                  <a:tcPr>
                    <a:solidFill>
                      <a:srgbClr val="C6C0AA">
                        <a:alpha val="50000"/>
                      </a:srgbClr>
                    </a:solidFill>
                  </a:tcPr>
                </a:tc>
                <a:extLst>
                  <a:ext uri="{0D108BD9-81ED-4DB2-BD59-A6C34878D82A}">
                    <a16:rowId xmlns:a16="http://schemas.microsoft.com/office/drawing/2014/main" val="1969825376"/>
                  </a:ext>
                </a:extLst>
              </a:tr>
              <a:tr h="404754">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Alice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404754">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404754">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Caroline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404754">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647998853"/>
                  </a:ext>
                </a:extLst>
              </a:tr>
            </a:tbl>
          </a:graphicData>
        </a:graphic>
      </p:graphicFrame>
      <p:sp>
        <p:nvSpPr>
          <p:cNvPr id="29" name="Текстово поле 28"/>
          <p:cNvSpPr txBox="1"/>
          <p:nvPr/>
        </p:nvSpPr>
        <p:spPr>
          <a:xfrm>
            <a:off x="5358499" y="3597137"/>
            <a:ext cx="1084079" cy="523220"/>
          </a:xfrm>
          <a:prstGeom prst="rect">
            <a:avLst/>
          </a:prstGeom>
          <a:noFill/>
        </p:spPr>
        <p:txBody>
          <a:bodyPr wrap="none" rtlCol="0">
            <a:spAutoFit/>
          </a:bodyPr>
          <a:lstStyle/>
          <a:p>
            <a:r>
              <a:rPr lang="en-US" sz="2800" dirty="0"/>
              <a:t>Result</a:t>
            </a:r>
          </a:p>
        </p:txBody>
      </p:sp>
      <p:cxnSp>
        <p:nvCxnSpPr>
          <p:cNvPr id="10" name="Съединител &quot;права стрелка&quot; 9"/>
          <p:cNvCxnSpPr/>
          <p:nvPr/>
        </p:nvCxnSpPr>
        <p:spPr>
          <a:xfrm flipV="1">
            <a:off x="4791372" y="1871265"/>
            <a:ext cx="1607840" cy="430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30" name="Съединител &quot;права стрелка&quot; 29"/>
          <p:cNvCxnSpPr/>
          <p:nvPr/>
        </p:nvCxnSpPr>
        <p:spPr>
          <a:xfrm>
            <a:off x="4791372" y="1875570"/>
            <a:ext cx="1615480" cy="36309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33" name="Съединител &quot;права стрелка&quot; 32"/>
          <p:cNvCxnSpPr/>
          <p:nvPr/>
        </p:nvCxnSpPr>
        <p:spPr>
          <a:xfrm>
            <a:off x="4799012" y="1875569"/>
            <a:ext cx="1668760" cy="81142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36" name="Съединител &quot;права стрелка&quot; 35"/>
          <p:cNvCxnSpPr/>
          <p:nvPr/>
        </p:nvCxnSpPr>
        <p:spPr>
          <a:xfrm>
            <a:off x="4791372" y="1878439"/>
            <a:ext cx="1676400" cy="119030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42" name="Съединител &quot;права стрелка&quot; 41"/>
          <p:cNvCxnSpPr/>
          <p:nvPr/>
        </p:nvCxnSpPr>
        <p:spPr>
          <a:xfrm>
            <a:off x="4799012" y="1872700"/>
            <a:ext cx="1676400" cy="170538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8965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 grpId="0"/>
      <p:bldP spid="2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17</a:t>
            </a:fld>
            <a:endParaRPr lang="en-US" dirty="0"/>
          </a:p>
        </p:txBody>
      </p:sp>
      <p:sp>
        <p:nvSpPr>
          <p:cNvPr id="4" name="Title 3"/>
          <p:cNvSpPr>
            <a:spLocks noGrp="1"/>
          </p:cNvSpPr>
          <p:nvPr>
            <p:ph type="title"/>
          </p:nvPr>
        </p:nvSpPr>
        <p:spPr/>
        <p:txBody>
          <a:bodyPr/>
          <a:lstStyle/>
          <a:p>
            <a:r>
              <a:rPr lang="en-US" dirty="0"/>
              <a:t>Join Overview</a:t>
            </a:r>
          </a:p>
        </p:txBody>
      </p:sp>
      <p:cxnSp>
        <p:nvCxnSpPr>
          <p:cNvPr id="42" name="Connector: Elbow 41"/>
          <p:cNvCxnSpPr>
            <a:cxnSpLocks/>
          </p:cNvCxnSpPr>
          <p:nvPr/>
        </p:nvCxnSpPr>
        <p:spPr>
          <a:xfrm rot="16200000" flipH="1">
            <a:off x="6088062" y="3740150"/>
            <a:ext cx="12700" cy="2590800"/>
          </a:xfrm>
          <a:prstGeom prst="bentConnector3">
            <a:avLst>
              <a:gd name="adj1" fmla="val 4538031"/>
            </a:avLst>
          </a:prstGeom>
          <a:ln w="5715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5403357" y="5713973"/>
            <a:ext cx="1382110" cy="523220"/>
          </a:xfrm>
          <a:prstGeom prst="rect">
            <a:avLst/>
          </a:prstGeom>
          <a:noFill/>
        </p:spPr>
        <p:txBody>
          <a:bodyPr wrap="none" rtlCol="0">
            <a:spAutoFit/>
          </a:bodyPr>
          <a:lstStyle/>
          <a:p>
            <a:pPr algn="ctr"/>
            <a:r>
              <a:rPr lang="en-US" sz="2800" dirty="0"/>
              <a:t>Relation</a:t>
            </a:r>
          </a:p>
        </p:txBody>
      </p:sp>
      <p:graphicFrame>
        <p:nvGraphicFramePr>
          <p:cNvPr id="43" name="Table 15"/>
          <p:cNvGraphicFramePr>
            <a:graphicFrameLocks noGrp="1"/>
          </p:cNvGraphicFramePr>
          <p:nvPr>
            <p:extLst>
              <p:ext uri="{D42A27DB-BD31-4B8C-83A1-F6EECF244321}">
                <p14:modId xmlns:p14="http://schemas.microsoft.com/office/powerpoint/2010/main" val="1273411266"/>
              </p:ext>
            </p:extLst>
          </p:nvPr>
        </p:nvGraphicFramePr>
        <p:xfrm>
          <a:off x="1101167" y="1806437"/>
          <a:ext cx="4619012" cy="3090672"/>
        </p:xfrm>
        <a:graphic>
          <a:graphicData uri="http://schemas.openxmlformats.org/drawingml/2006/table">
            <a:tbl>
              <a:tblPr firstRow="1" bandRow="1">
                <a:tableStyleId>{7DF18680-E054-41AD-8BC1-D1AEF772440D}</a:tableStyleId>
              </a:tblPr>
              <a:tblGrid>
                <a:gridCol w="2333814">
                  <a:extLst>
                    <a:ext uri="{9D8B030D-6E8A-4147-A177-3AD203B41FA5}">
                      <a16:colId xmlns:a16="http://schemas.microsoft.com/office/drawing/2014/main" val="1594468805"/>
                    </a:ext>
                  </a:extLst>
                </a:gridCol>
                <a:gridCol w="2285198">
                  <a:extLst>
                    <a:ext uri="{9D8B030D-6E8A-4147-A177-3AD203B41FA5}">
                      <a16:colId xmlns:a16="http://schemas.microsoft.com/office/drawing/2014/main" val="683614382"/>
                    </a:ext>
                  </a:extLst>
                </a:gridCol>
              </a:tblGrid>
              <a:tr h="144503">
                <a:tc>
                  <a:txBody>
                    <a:bodyPr/>
                    <a:lstStyle/>
                    <a:p>
                      <a:r>
                        <a:rPr lang="en-US" i="0" noProof="1"/>
                        <a:t>employee_name</a:t>
                      </a:r>
                    </a:p>
                  </a:txBody>
                  <a:tcPr>
                    <a:solidFill>
                      <a:srgbClr val="C6C0AA">
                        <a:alpha val="50000"/>
                      </a:srgbClr>
                    </a:solidFill>
                  </a:tcPr>
                </a:tc>
                <a:tc>
                  <a:txBody>
                    <a:bodyPr/>
                    <a:lstStyle/>
                    <a:p>
                      <a:r>
                        <a:rPr lang="en-US" i="0" noProof="1"/>
                        <a:t>department_id</a:t>
                      </a:r>
                    </a:p>
                  </a:txBody>
                  <a:tcPr>
                    <a:solidFill>
                      <a:srgbClr val="C6C0AA">
                        <a:alpha val="50000"/>
                      </a:srgbClr>
                    </a:solidFill>
                  </a:tcPr>
                </a:tc>
                <a:extLst>
                  <a:ext uri="{0D108BD9-81ED-4DB2-BD59-A6C34878D82A}">
                    <a16:rowId xmlns:a16="http://schemas.microsoft.com/office/drawing/2014/main" val="196982537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Sally</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John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10</a:t>
                      </a: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Bob</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Robin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7</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Jessica</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068594923"/>
                  </a:ext>
                </a:extLst>
              </a:tr>
            </a:tbl>
          </a:graphicData>
        </a:graphic>
      </p:graphicFrame>
      <p:graphicFrame>
        <p:nvGraphicFramePr>
          <p:cNvPr id="44" name="Table 15"/>
          <p:cNvGraphicFramePr>
            <a:graphicFrameLocks noGrp="1"/>
          </p:cNvGraphicFramePr>
          <p:nvPr>
            <p:extLst>
              <p:ext uri="{D42A27DB-BD31-4B8C-83A1-F6EECF244321}">
                <p14:modId xmlns:p14="http://schemas.microsoft.com/office/powerpoint/2010/main" val="4099148876"/>
              </p:ext>
            </p:extLst>
          </p:nvPr>
        </p:nvGraphicFramePr>
        <p:xfrm>
          <a:off x="6246812" y="1806437"/>
          <a:ext cx="4876800" cy="3090672"/>
        </p:xfrm>
        <a:graphic>
          <a:graphicData uri="http://schemas.openxmlformats.org/drawingml/2006/table">
            <a:tbl>
              <a:tblPr firstRow="1" bandRow="1">
                <a:tableStyleId>{7DF18680-E054-41AD-8BC1-D1AEF772440D}</a:tableStyleId>
              </a:tblPr>
              <a:tblGrid>
                <a:gridCol w="2128690">
                  <a:extLst>
                    <a:ext uri="{9D8B030D-6E8A-4147-A177-3AD203B41FA5}">
                      <a16:colId xmlns:a16="http://schemas.microsoft.com/office/drawing/2014/main" val="1594468805"/>
                    </a:ext>
                  </a:extLst>
                </a:gridCol>
                <a:gridCol w="2748110">
                  <a:extLst>
                    <a:ext uri="{9D8B030D-6E8A-4147-A177-3AD203B41FA5}">
                      <a16:colId xmlns:a16="http://schemas.microsoft.com/office/drawing/2014/main" val="683614382"/>
                    </a:ext>
                  </a:extLst>
                </a:gridCol>
              </a:tblGrid>
              <a:tr h="0">
                <a:tc>
                  <a:txBody>
                    <a:bodyPr/>
                    <a:lstStyle/>
                    <a:p>
                      <a:r>
                        <a:rPr lang="en-US" i="0" noProof="1"/>
                        <a:t>department_id</a:t>
                      </a:r>
                    </a:p>
                  </a:txBody>
                  <a:tcPr>
                    <a:solidFill>
                      <a:srgbClr val="C6C0AA">
                        <a:alpha val="50000"/>
                      </a:srgbClr>
                    </a:solidFill>
                  </a:tcPr>
                </a:tc>
                <a:tc>
                  <a:txBody>
                    <a:bodyPr/>
                    <a:lstStyle/>
                    <a:p>
                      <a:r>
                        <a:rPr lang="en-US" i="0" noProof="1"/>
                        <a:t>department_name</a:t>
                      </a:r>
                    </a:p>
                  </a:txBody>
                  <a:tcPr>
                    <a:solidFill>
                      <a:srgbClr val="C6C0AA">
                        <a:alpha val="50000"/>
                      </a:srgbClr>
                    </a:solidFill>
                  </a:tcPr>
                </a:tc>
                <a:extLst>
                  <a:ext uri="{0D108BD9-81ED-4DB2-BD59-A6C34878D82A}">
                    <a16:rowId xmlns:a16="http://schemas.microsoft.com/office/drawing/2014/main" val="196982537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7</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Executive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Sales</a:t>
                      </a: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10</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Marketing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HR</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Accounting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Engineering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068594923"/>
                  </a:ext>
                </a:extLst>
              </a:tr>
            </a:tbl>
          </a:graphicData>
        </a:graphic>
      </p:graphicFrame>
    </p:spTree>
    <p:extLst>
      <p:ext uri="{BB962C8B-B14F-4D97-AF65-F5344CB8AC3E}">
        <p14:creationId xmlns:p14="http://schemas.microsoft.com/office/powerpoint/2010/main" val="572941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18</a:t>
            </a:fld>
            <a:endParaRPr lang="en-US" dirty="0"/>
          </a:p>
        </p:txBody>
      </p:sp>
      <p:sp>
        <p:nvSpPr>
          <p:cNvPr id="4" name="Title 3"/>
          <p:cNvSpPr>
            <a:spLocks noGrp="1"/>
          </p:cNvSpPr>
          <p:nvPr>
            <p:ph type="title"/>
          </p:nvPr>
        </p:nvSpPr>
        <p:spPr/>
        <p:txBody>
          <a:bodyPr/>
          <a:lstStyle/>
          <a:p>
            <a:r>
              <a:rPr lang="en-US" dirty="0"/>
              <a:t>Join Overview: </a:t>
            </a:r>
            <a:r>
              <a:rPr lang="en-US" dirty="0">
                <a:latin typeface="Consolas" panose="020B0609020204030204" pitchFamily="49" charset="0"/>
              </a:rPr>
              <a:t>INNER</a:t>
            </a:r>
            <a:r>
              <a:rPr lang="en-US" dirty="0"/>
              <a:t> </a:t>
            </a:r>
            <a:r>
              <a:rPr lang="en-US" dirty="0">
                <a:latin typeface="Consolas" panose="020B0609020204030204" pitchFamily="49" charset="0"/>
              </a:rPr>
              <a:t>JOIN</a:t>
            </a:r>
          </a:p>
        </p:txBody>
      </p:sp>
      <p:graphicFrame>
        <p:nvGraphicFramePr>
          <p:cNvPr id="46" name="Table 15"/>
          <p:cNvGraphicFramePr>
            <a:graphicFrameLocks noGrp="1"/>
          </p:cNvGraphicFramePr>
          <p:nvPr>
            <p:extLst>
              <p:ext uri="{D42A27DB-BD31-4B8C-83A1-F6EECF244321}">
                <p14:modId xmlns:p14="http://schemas.microsoft.com/office/powerpoint/2010/main" val="1863430590"/>
              </p:ext>
            </p:extLst>
          </p:nvPr>
        </p:nvGraphicFramePr>
        <p:xfrm>
          <a:off x="684212" y="1756611"/>
          <a:ext cx="4619012" cy="3090672"/>
        </p:xfrm>
        <a:graphic>
          <a:graphicData uri="http://schemas.openxmlformats.org/drawingml/2006/table">
            <a:tbl>
              <a:tblPr firstRow="1" bandRow="1">
                <a:tableStyleId>{7DF18680-E054-41AD-8BC1-D1AEF772440D}</a:tableStyleId>
              </a:tblPr>
              <a:tblGrid>
                <a:gridCol w="2333814">
                  <a:extLst>
                    <a:ext uri="{9D8B030D-6E8A-4147-A177-3AD203B41FA5}">
                      <a16:colId xmlns:a16="http://schemas.microsoft.com/office/drawing/2014/main" val="1594468805"/>
                    </a:ext>
                  </a:extLst>
                </a:gridCol>
                <a:gridCol w="2285198">
                  <a:extLst>
                    <a:ext uri="{9D8B030D-6E8A-4147-A177-3AD203B41FA5}">
                      <a16:colId xmlns:a16="http://schemas.microsoft.com/office/drawing/2014/main" val="683614382"/>
                    </a:ext>
                  </a:extLst>
                </a:gridCol>
              </a:tblGrid>
              <a:tr h="457200">
                <a:tc>
                  <a:txBody>
                    <a:bodyPr/>
                    <a:lstStyle/>
                    <a:p>
                      <a:r>
                        <a:rPr lang="en-US" i="0" noProof="1"/>
                        <a:t>employee_name</a:t>
                      </a:r>
                    </a:p>
                  </a:txBody>
                  <a:tcPr>
                    <a:solidFill>
                      <a:srgbClr val="C6C0AA">
                        <a:alpha val="50000"/>
                      </a:srgbClr>
                    </a:solidFill>
                  </a:tcPr>
                </a:tc>
                <a:tc>
                  <a:txBody>
                    <a:bodyPr/>
                    <a:lstStyle/>
                    <a:p>
                      <a:r>
                        <a:rPr lang="en-US" i="0" noProof="1"/>
                        <a:t>department_id</a:t>
                      </a:r>
                    </a:p>
                  </a:txBody>
                  <a:tcPr>
                    <a:solidFill>
                      <a:srgbClr val="C6C0AA">
                        <a:alpha val="50000"/>
                      </a:srgbClr>
                    </a:solidFill>
                  </a:tcPr>
                </a:tc>
                <a:extLst>
                  <a:ext uri="{0D108BD9-81ED-4DB2-BD59-A6C34878D82A}">
                    <a16:rowId xmlns:a16="http://schemas.microsoft.com/office/drawing/2014/main" val="196982537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Sally</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John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10</a:t>
                      </a: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Bob</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Robin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7</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Jessica</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068594923"/>
                  </a:ext>
                </a:extLst>
              </a:tr>
            </a:tbl>
          </a:graphicData>
        </a:graphic>
      </p:graphicFrame>
      <p:graphicFrame>
        <p:nvGraphicFramePr>
          <p:cNvPr id="49" name="Table 15"/>
          <p:cNvGraphicFramePr>
            <a:graphicFrameLocks noGrp="1"/>
          </p:cNvGraphicFramePr>
          <p:nvPr>
            <p:extLst>
              <p:ext uri="{D42A27DB-BD31-4B8C-83A1-F6EECF244321}">
                <p14:modId xmlns:p14="http://schemas.microsoft.com/office/powerpoint/2010/main" val="3087120443"/>
              </p:ext>
            </p:extLst>
          </p:nvPr>
        </p:nvGraphicFramePr>
        <p:xfrm>
          <a:off x="6680003" y="1756611"/>
          <a:ext cx="4876800" cy="3090672"/>
        </p:xfrm>
        <a:graphic>
          <a:graphicData uri="http://schemas.openxmlformats.org/drawingml/2006/table">
            <a:tbl>
              <a:tblPr firstRow="1" bandRow="1">
                <a:tableStyleId>{7DF18680-E054-41AD-8BC1-D1AEF772440D}</a:tableStyleId>
              </a:tblPr>
              <a:tblGrid>
                <a:gridCol w="2128690">
                  <a:extLst>
                    <a:ext uri="{9D8B030D-6E8A-4147-A177-3AD203B41FA5}">
                      <a16:colId xmlns:a16="http://schemas.microsoft.com/office/drawing/2014/main" val="1594468805"/>
                    </a:ext>
                  </a:extLst>
                </a:gridCol>
                <a:gridCol w="2748110">
                  <a:extLst>
                    <a:ext uri="{9D8B030D-6E8A-4147-A177-3AD203B41FA5}">
                      <a16:colId xmlns:a16="http://schemas.microsoft.com/office/drawing/2014/main" val="683614382"/>
                    </a:ext>
                  </a:extLst>
                </a:gridCol>
              </a:tblGrid>
              <a:tr h="0">
                <a:tc>
                  <a:txBody>
                    <a:bodyPr/>
                    <a:lstStyle/>
                    <a:p>
                      <a:r>
                        <a:rPr lang="en-US" i="0" noProof="1"/>
                        <a:t>department_id</a:t>
                      </a:r>
                    </a:p>
                  </a:txBody>
                  <a:tcPr>
                    <a:solidFill>
                      <a:srgbClr val="C6C0AA">
                        <a:alpha val="50000"/>
                      </a:srgbClr>
                    </a:solidFill>
                  </a:tcPr>
                </a:tc>
                <a:tc>
                  <a:txBody>
                    <a:bodyPr/>
                    <a:lstStyle/>
                    <a:p>
                      <a:r>
                        <a:rPr lang="en-US" i="0" noProof="1"/>
                        <a:t>department_name</a:t>
                      </a:r>
                    </a:p>
                  </a:txBody>
                  <a:tcPr>
                    <a:solidFill>
                      <a:srgbClr val="C6C0AA">
                        <a:alpha val="50000"/>
                      </a:srgbClr>
                    </a:solidFill>
                  </a:tcPr>
                </a:tc>
                <a:extLst>
                  <a:ext uri="{0D108BD9-81ED-4DB2-BD59-A6C34878D82A}">
                    <a16:rowId xmlns:a16="http://schemas.microsoft.com/office/drawing/2014/main" val="196982537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7</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Executive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Sales</a:t>
                      </a: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10</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Marketing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HR</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Accounting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Engineering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068594923"/>
                  </a:ext>
                </a:extLst>
              </a:tr>
            </a:tbl>
          </a:graphicData>
        </a:graphic>
      </p:graphicFrame>
      <p:sp>
        <p:nvSpPr>
          <p:cNvPr id="3" name="Правоъгълник 2"/>
          <p:cNvSpPr/>
          <p:nvPr/>
        </p:nvSpPr>
        <p:spPr>
          <a:xfrm>
            <a:off x="694944" y="2667000"/>
            <a:ext cx="4590288" cy="402336"/>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0" name="Правоъгълник 49"/>
          <p:cNvSpPr/>
          <p:nvPr/>
        </p:nvSpPr>
        <p:spPr>
          <a:xfrm>
            <a:off x="694944" y="3100779"/>
            <a:ext cx="4590288" cy="402336"/>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4" name="Правоъгълник 53"/>
          <p:cNvSpPr/>
          <p:nvPr/>
        </p:nvSpPr>
        <p:spPr>
          <a:xfrm>
            <a:off x="694944" y="3986784"/>
            <a:ext cx="4590288" cy="402336"/>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1" name="Правоъгълник 60"/>
          <p:cNvSpPr/>
          <p:nvPr/>
        </p:nvSpPr>
        <p:spPr>
          <a:xfrm>
            <a:off x="6697199" y="3100779"/>
            <a:ext cx="4837176" cy="429768"/>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Правоъгълник 61"/>
          <p:cNvSpPr/>
          <p:nvPr/>
        </p:nvSpPr>
        <p:spPr>
          <a:xfrm>
            <a:off x="6697199" y="2209800"/>
            <a:ext cx="4837176" cy="429768"/>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3" name="Правоъгълник 62"/>
          <p:cNvSpPr/>
          <p:nvPr/>
        </p:nvSpPr>
        <p:spPr>
          <a:xfrm>
            <a:off x="6706808" y="4419600"/>
            <a:ext cx="4837176" cy="411480"/>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559133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0" grpId="0" animBg="1"/>
      <p:bldP spid="54" grpId="0" animBg="1"/>
      <p:bldP spid="61" grpId="0" animBg="1"/>
      <p:bldP spid="62" grpId="0" animBg="1"/>
      <p:bldP spid="6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19</a:t>
            </a:fld>
            <a:endParaRPr lang="en-US" dirty="0"/>
          </a:p>
        </p:txBody>
      </p:sp>
      <p:sp>
        <p:nvSpPr>
          <p:cNvPr id="4" name="Title 3"/>
          <p:cNvSpPr>
            <a:spLocks noGrp="1"/>
          </p:cNvSpPr>
          <p:nvPr>
            <p:ph type="title"/>
          </p:nvPr>
        </p:nvSpPr>
        <p:spPr/>
        <p:txBody>
          <a:bodyPr/>
          <a:lstStyle/>
          <a:p>
            <a:r>
              <a:rPr lang="en-US" dirty="0"/>
              <a:t>Join Overview: </a:t>
            </a:r>
            <a:r>
              <a:rPr lang="en-US" dirty="0">
                <a:latin typeface="Consolas" panose="020B0609020204030204" pitchFamily="49" charset="0"/>
              </a:rPr>
              <a:t>LEFT</a:t>
            </a:r>
            <a:r>
              <a:rPr lang="en-US" dirty="0"/>
              <a:t> </a:t>
            </a:r>
            <a:r>
              <a:rPr lang="en-US" dirty="0">
                <a:latin typeface="Consolas" panose="020B0609020204030204" pitchFamily="49" charset="0"/>
              </a:rPr>
              <a:t>JOIN</a:t>
            </a:r>
          </a:p>
        </p:txBody>
      </p:sp>
      <p:graphicFrame>
        <p:nvGraphicFramePr>
          <p:cNvPr id="46" name="Table 15"/>
          <p:cNvGraphicFramePr>
            <a:graphicFrameLocks noGrp="1"/>
          </p:cNvGraphicFramePr>
          <p:nvPr>
            <p:extLst/>
          </p:nvPr>
        </p:nvGraphicFramePr>
        <p:xfrm>
          <a:off x="684212" y="1756611"/>
          <a:ext cx="4619012" cy="3090672"/>
        </p:xfrm>
        <a:graphic>
          <a:graphicData uri="http://schemas.openxmlformats.org/drawingml/2006/table">
            <a:tbl>
              <a:tblPr firstRow="1" bandRow="1">
                <a:tableStyleId>{7DF18680-E054-41AD-8BC1-D1AEF772440D}</a:tableStyleId>
              </a:tblPr>
              <a:tblGrid>
                <a:gridCol w="2333814">
                  <a:extLst>
                    <a:ext uri="{9D8B030D-6E8A-4147-A177-3AD203B41FA5}">
                      <a16:colId xmlns:a16="http://schemas.microsoft.com/office/drawing/2014/main" val="1594468805"/>
                    </a:ext>
                  </a:extLst>
                </a:gridCol>
                <a:gridCol w="2285198">
                  <a:extLst>
                    <a:ext uri="{9D8B030D-6E8A-4147-A177-3AD203B41FA5}">
                      <a16:colId xmlns:a16="http://schemas.microsoft.com/office/drawing/2014/main" val="683614382"/>
                    </a:ext>
                  </a:extLst>
                </a:gridCol>
              </a:tblGrid>
              <a:tr h="457200">
                <a:tc>
                  <a:txBody>
                    <a:bodyPr/>
                    <a:lstStyle/>
                    <a:p>
                      <a:r>
                        <a:rPr lang="en-US" i="0" noProof="1"/>
                        <a:t>employee_name</a:t>
                      </a:r>
                    </a:p>
                  </a:txBody>
                  <a:tcPr>
                    <a:solidFill>
                      <a:srgbClr val="C6C0AA">
                        <a:alpha val="50000"/>
                      </a:srgbClr>
                    </a:solidFill>
                  </a:tcPr>
                </a:tc>
                <a:tc>
                  <a:txBody>
                    <a:bodyPr/>
                    <a:lstStyle/>
                    <a:p>
                      <a:r>
                        <a:rPr lang="en-US" i="0" noProof="1"/>
                        <a:t>department_id</a:t>
                      </a:r>
                    </a:p>
                  </a:txBody>
                  <a:tcPr>
                    <a:solidFill>
                      <a:srgbClr val="C6C0AA">
                        <a:alpha val="50000"/>
                      </a:srgbClr>
                    </a:solidFill>
                  </a:tcPr>
                </a:tc>
                <a:extLst>
                  <a:ext uri="{0D108BD9-81ED-4DB2-BD59-A6C34878D82A}">
                    <a16:rowId xmlns:a16="http://schemas.microsoft.com/office/drawing/2014/main" val="196982537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Sally</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John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10</a:t>
                      </a: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Bob</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Robin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7</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Jessica</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068594923"/>
                  </a:ext>
                </a:extLst>
              </a:tr>
            </a:tbl>
          </a:graphicData>
        </a:graphic>
      </p:graphicFrame>
      <p:graphicFrame>
        <p:nvGraphicFramePr>
          <p:cNvPr id="49" name="Table 15"/>
          <p:cNvGraphicFramePr>
            <a:graphicFrameLocks noGrp="1"/>
          </p:cNvGraphicFramePr>
          <p:nvPr>
            <p:extLst>
              <p:ext uri="{D42A27DB-BD31-4B8C-83A1-F6EECF244321}">
                <p14:modId xmlns:p14="http://schemas.microsoft.com/office/powerpoint/2010/main" val="3711602139"/>
              </p:ext>
            </p:extLst>
          </p:nvPr>
        </p:nvGraphicFramePr>
        <p:xfrm>
          <a:off x="6680003" y="1756611"/>
          <a:ext cx="4876800" cy="4315968"/>
        </p:xfrm>
        <a:graphic>
          <a:graphicData uri="http://schemas.openxmlformats.org/drawingml/2006/table">
            <a:tbl>
              <a:tblPr firstRow="1" bandRow="1">
                <a:tableStyleId>{7DF18680-E054-41AD-8BC1-D1AEF772440D}</a:tableStyleId>
              </a:tblPr>
              <a:tblGrid>
                <a:gridCol w="2128690">
                  <a:extLst>
                    <a:ext uri="{9D8B030D-6E8A-4147-A177-3AD203B41FA5}">
                      <a16:colId xmlns:a16="http://schemas.microsoft.com/office/drawing/2014/main" val="1594468805"/>
                    </a:ext>
                  </a:extLst>
                </a:gridCol>
                <a:gridCol w="2748110">
                  <a:extLst>
                    <a:ext uri="{9D8B030D-6E8A-4147-A177-3AD203B41FA5}">
                      <a16:colId xmlns:a16="http://schemas.microsoft.com/office/drawing/2014/main" val="683614382"/>
                    </a:ext>
                  </a:extLst>
                </a:gridCol>
              </a:tblGrid>
              <a:tr h="0">
                <a:tc>
                  <a:txBody>
                    <a:bodyPr/>
                    <a:lstStyle/>
                    <a:p>
                      <a:r>
                        <a:rPr lang="en-US" i="0" noProof="1"/>
                        <a:t>department_id</a:t>
                      </a:r>
                    </a:p>
                  </a:txBody>
                  <a:tcPr>
                    <a:solidFill>
                      <a:srgbClr val="C6C0AA">
                        <a:alpha val="50000"/>
                      </a:srgbClr>
                    </a:solidFill>
                  </a:tcPr>
                </a:tc>
                <a:tc>
                  <a:txBody>
                    <a:bodyPr/>
                    <a:lstStyle/>
                    <a:p>
                      <a:r>
                        <a:rPr lang="en-US" i="0" noProof="1"/>
                        <a:t>department_name</a:t>
                      </a:r>
                    </a:p>
                  </a:txBody>
                  <a:tcPr>
                    <a:solidFill>
                      <a:srgbClr val="C6C0AA">
                        <a:alpha val="50000"/>
                      </a:srgbClr>
                    </a:solidFill>
                  </a:tcPr>
                </a:tc>
                <a:extLst>
                  <a:ext uri="{0D108BD9-81ED-4DB2-BD59-A6C34878D82A}">
                    <a16:rowId xmlns:a16="http://schemas.microsoft.com/office/drawing/2014/main" val="196982537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7</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Executive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Sales</a:t>
                      </a: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10</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Marketing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HR</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Shipping And Receiving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169753488"/>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Accounting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Engineering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068594923"/>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33313393"/>
                  </a:ext>
                </a:extLst>
              </a:tr>
            </a:tbl>
          </a:graphicData>
        </a:graphic>
      </p:graphicFrame>
      <p:sp>
        <p:nvSpPr>
          <p:cNvPr id="3" name="Правоъгълник 2"/>
          <p:cNvSpPr/>
          <p:nvPr/>
        </p:nvSpPr>
        <p:spPr>
          <a:xfrm>
            <a:off x="694944" y="2667000"/>
            <a:ext cx="4590288" cy="402336"/>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0" name="Правоъгълник 49"/>
          <p:cNvSpPr/>
          <p:nvPr/>
        </p:nvSpPr>
        <p:spPr>
          <a:xfrm>
            <a:off x="694944" y="3100779"/>
            <a:ext cx="4590288" cy="402336"/>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4" name="Правоъгълник 53"/>
          <p:cNvSpPr/>
          <p:nvPr/>
        </p:nvSpPr>
        <p:spPr>
          <a:xfrm>
            <a:off x="694944" y="3986784"/>
            <a:ext cx="4590288" cy="402336"/>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1" name="Правоъгълник 60"/>
          <p:cNvSpPr/>
          <p:nvPr/>
        </p:nvSpPr>
        <p:spPr>
          <a:xfrm>
            <a:off x="6697199" y="3100779"/>
            <a:ext cx="4837176" cy="429768"/>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Правоъгълник 61"/>
          <p:cNvSpPr/>
          <p:nvPr/>
        </p:nvSpPr>
        <p:spPr>
          <a:xfrm>
            <a:off x="6697199" y="2209800"/>
            <a:ext cx="4837176" cy="429768"/>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3" name="Правоъгълник 62"/>
          <p:cNvSpPr/>
          <p:nvPr/>
        </p:nvSpPr>
        <p:spPr>
          <a:xfrm>
            <a:off x="6704012" y="5181600"/>
            <a:ext cx="4837176" cy="420624"/>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2" name="Правоъгълник 11">
            <a:extLst>
              <a:ext uri="{FF2B5EF4-FFF2-40B4-BE49-F238E27FC236}">
                <a16:creationId xmlns:a16="http://schemas.microsoft.com/office/drawing/2014/main" id="{8CA39EF4-C307-427B-A003-283D24F04170}"/>
              </a:ext>
            </a:extLst>
          </p:cNvPr>
          <p:cNvSpPr/>
          <p:nvPr/>
        </p:nvSpPr>
        <p:spPr>
          <a:xfrm>
            <a:off x="6688247" y="3986784"/>
            <a:ext cx="4837176" cy="777240"/>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3" name="Правоъгълник 12">
            <a:extLst>
              <a:ext uri="{FF2B5EF4-FFF2-40B4-BE49-F238E27FC236}">
                <a16:creationId xmlns:a16="http://schemas.microsoft.com/office/drawing/2014/main" id="{339FA26E-0C56-458D-9FF6-D7F1DA77C026}"/>
              </a:ext>
            </a:extLst>
          </p:cNvPr>
          <p:cNvSpPr/>
          <p:nvPr/>
        </p:nvSpPr>
        <p:spPr>
          <a:xfrm>
            <a:off x="694944" y="4424843"/>
            <a:ext cx="4590288" cy="420624"/>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739826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0" grpId="0" animBg="1"/>
      <p:bldP spid="54" grpId="0" animBg="1"/>
      <p:bldP spid="61" grpId="0" animBg="1"/>
      <p:bldP spid="62" grpId="0" animBg="1"/>
      <p:bldP spid="63" grpId="0" animBg="1"/>
      <p:bldP spid="12" grpId="0" animBg="1"/>
      <p:bldP spid="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normAutofit/>
          </a:bodyPr>
          <a:lstStyle/>
          <a:p>
            <a:r>
              <a:rPr lang="en-US" dirty="0"/>
              <a:t>Table of Content</a:t>
            </a:r>
            <a:endParaRPr lang="bg-BG" dirty="0"/>
          </a:p>
        </p:txBody>
      </p:sp>
      <p:sp>
        <p:nvSpPr>
          <p:cNvPr id="2" name="Slide Number Placeholder 1"/>
          <p:cNvSpPr>
            <a:spLocks noGrp="1"/>
          </p:cNvSpPr>
          <p:nvPr>
            <p:ph type="sldNum" sz="quarter" idx="4"/>
          </p:nvPr>
        </p:nvSpPr>
        <p:spPr>
          <a:xfrm>
            <a:off x="11566412" y="6525002"/>
            <a:ext cx="428822" cy="196477"/>
          </a:xfrm>
        </p:spPr>
        <p:txBody>
          <a:bodyPr/>
          <a:lstStyle/>
          <a:p>
            <a:fld id="{C014DD1E-5D91-48A3-AD6D-45FBA980D106}" type="slidenum">
              <a:rPr lang="en-US" smtClean="0"/>
              <a:pPr/>
              <a:t>2</a:t>
            </a:fld>
            <a:endParaRPr lang="en-US" dirty="0"/>
          </a:p>
        </p:txBody>
      </p:sp>
      <mc:AlternateContent xmlns:mc="http://schemas.openxmlformats.org/markup-compatibility/2006" xmlns:psez="http://schemas.microsoft.com/office/powerpoint/2016/sectionzoom">
        <mc:Choice Requires="psez">
          <p:graphicFrame>
            <p:nvGraphicFramePr>
              <p:cNvPr id="4" name="Мащабиране на раздел 3"/>
              <p:cNvGraphicFramePr>
                <a:graphicFrameLocks noChangeAspect="1"/>
              </p:cNvGraphicFramePr>
              <p:nvPr>
                <p:extLst>
                  <p:ext uri="{D42A27DB-BD31-4B8C-83A1-F6EECF244321}">
                    <p14:modId xmlns:p14="http://schemas.microsoft.com/office/powerpoint/2010/main" val="3322754588"/>
                  </p:ext>
                </p:extLst>
              </p:nvPr>
            </p:nvGraphicFramePr>
            <p:xfrm>
              <a:off x="398518" y="2438400"/>
              <a:ext cx="3656647" cy="2057400"/>
            </p:xfrm>
            <a:graphic>
              <a:graphicData uri="http://schemas.microsoft.com/office/powerpoint/2016/sectionzoom">
                <psez:sectionZm>
                  <psez:sectionZmObj sectionId="{7A2D8654-6F66-4E54-9BD2-B335C0C863B7}">
                    <psez:zmPr id="{B9130FF0-67CA-4D24-A737-0492B5BD3816}" transitionDur="1000">
                      <p166:blipFill xmlns:p166="http://schemas.microsoft.com/office/powerpoint/2016/6/main">
                        <a:blip r:embed="rId3"/>
                        <a:stretch>
                          <a:fillRect/>
                        </a:stretch>
                      </p166:blipFill>
                      <p166:spPr xmlns:p166="http://schemas.microsoft.com/office/powerpoint/2016/6/main">
                        <a:xfrm>
                          <a:off x="0" y="0"/>
                          <a:ext cx="3656647" cy="2057400"/>
                        </a:xfrm>
                        <a:prstGeom prst="rect">
                          <a:avLst/>
                        </a:prstGeom>
                        <a:ln w="3175">
                          <a:solidFill>
                            <a:prstClr val="ltGray"/>
                          </a:solidFill>
                        </a:ln>
                      </p166:spPr>
                    </psez:zmPr>
                  </psez:sectionZmObj>
                </psez:sectionZm>
              </a:graphicData>
            </a:graphic>
          </p:graphicFrame>
        </mc:Choice>
        <mc:Fallback xmlns="">
          <p:pic>
            <p:nvPicPr>
              <p:cNvPr id="4" name="Мащабиране на раздел 3">
                <a:hlinkClick r:id="rId4" action="ppaction://hlinksldjump"/>
              </p:cNvPr>
              <p:cNvPicPr>
                <a:picLocks noGrp="1" noRot="1" noChangeAspect="1" noMove="1" noResize="1" noEditPoints="1" noAdjustHandles="1" noChangeArrowheads="1" noChangeShapeType="1"/>
              </p:cNvPicPr>
              <p:nvPr/>
            </p:nvPicPr>
            <p:blipFill>
              <a:blip r:embed="rId5"/>
              <a:stretch>
                <a:fillRect/>
              </a:stretch>
            </p:blipFill>
            <p:spPr>
              <a:xfrm>
                <a:off x="398518" y="2438400"/>
                <a:ext cx="3656647" cy="2057400"/>
              </a:xfrm>
              <a:prstGeom prst="rect">
                <a:avLst/>
              </a:prstGeom>
              <a:ln w="3175">
                <a:solidFill>
                  <a:prstClr val="ltGray"/>
                </a:solidFill>
              </a:ln>
            </p:spPr>
          </p:pic>
        </mc:Fallback>
      </mc:AlternateContent>
      <mc:AlternateContent xmlns:mc="http://schemas.openxmlformats.org/markup-compatibility/2006" xmlns:psez="http://schemas.microsoft.com/office/powerpoint/2016/sectionzoom">
        <mc:Choice Requires="psez">
          <p:graphicFrame>
            <p:nvGraphicFramePr>
              <p:cNvPr id="6" name="Мащабиране на раздел 5"/>
              <p:cNvGraphicFramePr>
                <a:graphicFrameLocks noChangeAspect="1"/>
              </p:cNvGraphicFramePr>
              <p:nvPr>
                <p:extLst>
                  <p:ext uri="{D42A27DB-BD31-4B8C-83A1-F6EECF244321}">
                    <p14:modId xmlns:p14="http://schemas.microsoft.com/office/powerpoint/2010/main" val="4037900156"/>
                  </p:ext>
                </p:extLst>
              </p:nvPr>
            </p:nvGraphicFramePr>
            <p:xfrm>
              <a:off x="4208518" y="2438401"/>
              <a:ext cx="3656647" cy="2057400"/>
            </p:xfrm>
            <a:graphic>
              <a:graphicData uri="http://schemas.microsoft.com/office/powerpoint/2016/sectionzoom">
                <psez:sectionZm>
                  <psez:sectionZmObj sectionId="{76D3EEA9-0216-43A0-B137-DC91BD57DB0D}">
                    <psez:zmPr id="{422E006B-34DB-4E2E-9772-18A8B29AEEC2}" transitionDur="1000">
                      <p166:blipFill xmlns:p166="http://schemas.microsoft.com/office/powerpoint/2016/6/main">
                        <a:blip r:embed="rId6"/>
                        <a:stretch>
                          <a:fillRect/>
                        </a:stretch>
                      </p166:blipFill>
                      <p166:spPr xmlns:p166="http://schemas.microsoft.com/office/powerpoint/2016/6/main">
                        <a:xfrm>
                          <a:off x="0" y="0"/>
                          <a:ext cx="3656647" cy="2057400"/>
                        </a:xfrm>
                        <a:prstGeom prst="rect">
                          <a:avLst/>
                        </a:prstGeom>
                        <a:ln w="3175">
                          <a:solidFill>
                            <a:prstClr val="ltGray"/>
                          </a:solidFill>
                        </a:ln>
                      </p166:spPr>
                    </psez:zmPr>
                  </psez:sectionZmObj>
                </psez:sectionZm>
              </a:graphicData>
            </a:graphic>
          </p:graphicFrame>
        </mc:Choice>
        <mc:Fallback xmlns="">
          <p:pic>
            <p:nvPicPr>
              <p:cNvPr id="6" name="Мащабиране на раздел 5">
                <a:hlinkClick r:id="rId7" action="ppaction://hlinksldjump"/>
              </p:cNvPr>
              <p:cNvPicPr>
                <a:picLocks noGrp="1" noRot="1" noChangeAspect="1" noMove="1" noResize="1" noEditPoints="1" noAdjustHandles="1" noChangeArrowheads="1" noChangeShapeType="1"/>
              </p:cNvPicPr>
              <p:nvPr/>
            </p:nvPicPr>
            <p:blipFill>
              <a:blip r:embed="rId8"/>
              <a:stretch>
                <a:fillRect/>
              </a:stretch>
            </p:blipFill>
            <p:spPr>
              <a:xfrm>
                <a:off x="4208518" y="2438401"/>
                <a:ext cx="3656647" cy="2057400"/>
              </a:xfrm>
              <a:prstGeom prst="rect">
                <a:avLst/>
              </a:prstGeom>
              <a:ln w="3175">
                <a:solidFill>
                  <a:prstClr val="ltGray"/>
                </a:solidFill>
              </a:ln>
            </p:spPr>
          </p:pic>
        </mc:Fallback>
      </mc:AlternateContent>
      <mc:AlternateContent xmlns:mc="http://schemas.openxmlformats.org/markup-compatibility/2006" xmlns:psez="http://schemas.microsoft.com/office/powerpoint/2016/sectionzoom">
        <mc:Choice Requires="psez">
          <p:graphicFrame>
            <p:nvGraphicFramePr>
              <p:cNvPr id="9" name="Мащабиране на раздел 8"/>
              <p:cNvGraphicFramePr>
                <a:graphicFrameLocks noChangeAspect="1"/>
              </p:cNvGraphicFramePr>
              <p:nvPr>
                <p:extLst>
                  <p:ext uri="{D42A27DB-BD31-4B8C-83A1-F6EECF244321}">
                    <p14:modId xmlns:p14="http://schemas.microsoft.com/office/powerpoint/2010/main" val="3067589296"/>
                  </p:ext>
                </p:extLst>
              </p:nvPr>
            </p:nvGraphicFramePr>
            <p:xfrm>
              <a:off x="8000365" y="2438400"/>
              <a:ext cx="3656647" cy="2057400"/>
            </p:xfrm>
            <a:graphic>
              <a:graphicData uri="http://schemas.microsoft.com/office/powerpoint/2016/sectionzoom">
                <psez:sectionZm>
                  <psez:sectionZmObj sectionId="{6DD88DBD-05FF-4C45-A6DF-189B95CF830C}">
                    <psez:zmPr id="{84AE5137-7535-490F-A7C8-0D303F0217CD}" transitionDur="1000">
                      <p166:blipFill xmlns:p166="http://schemas.microsoft.com/office/powerpoint/2016/6/main">
                        <a:blip r:embed="rId9"/>
                        <a:stretch>
                          <a:fillRect/>
                        </a:stretch>
                      </p166:blipFill>
                      <p166:spPr xmlns:p166="http://schemas.microsoft.com/office/powerpoint/2016/6/main">
                        <a:xfrm>
                          <a:off x="0" y="0"/>
                          <a:ext cx="3656647" cy="2057400"/>
                        </a:xfrm>
                        <a:prstGeom prst="rect">
                          <a:avLst/>
                        </a:prstGeom>
                        <a:ln w="3175">
                          <a:solidFill>
                            <a:prstClr val="ltGray"/>
                          </a:solidFill>
                        </a:ln>
                      </p166:spPr>
                    </psez:zmPr>
                  </psez:sectionZmObj>
                </psez:sectionZm>
              </a:graphicData>
            </a:graphic>
          </p:graphicFrame>
        </mc:Choice>
        <mc:Fallback xmlns="">
          <p:pic>
            <p:nvPicPr>
              <p:cNvPr id="9" name="Мащабиране на раздел 8">
                <a:hlinkClick r:id="rId10" action="ppaction://hlinksldjump"/>
              </p:cNvPr>
              <p:cNvPicPr>
                <a:picLocks noGrp="1" noRot="1" noChangeAspect="1" noMove="1" noResize="1" noEditPoints="1" noAdjustHandles="1" noChangeArrowheads="1" noChangeShapeType="1"/>
              </p:cNvPicPr>
              <p:nvPr/>
            </p:nvPicPr>
            <p:blipFill>
              <a:blip r:embed="rId11"/>
              <a:stretch>
                <a:fillRect/>
              </a:stretch>
            </p:blipFill>
            <p:spPr>
              <a:xfrm>
                <a:off x="8000365" y="2438400"/>
                <a:ext cx="3656647" cy="2057400"/>
              </a:xfrm>
              <a:prstGeom prst="rect">
                <a:avLst/>
              </a:prstGeom>
              <a:ln w="3175">
                <a:solidFill>
                  <a:prstClr val="ltGray"/>
                </a:solidFill>
              </a:ln>
            </p:spPr>
          </p:pic>
        </mc:Fallback>
      </mc:AlternateContent>
    </p:spTree>
    <p:extLst>
      <p:ext uri="{BB962C8B-B14F-4D97-AF65-F5344CB8AC3E}">
        <p14:creationId xmlns:p14="http://schemas.microsoft.com/office/powerpoint/2010/main" val="1111368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20</a:t>
            </a:fld>
            <a:endParaRPr lang="en-US" dirty="0"/>
          </a:p>
        </p:txBody>
      </p:sp>
      <p:sp>
        <p:nvSpPr>
          <p:cNvPr id="4" name="Title 3"/>
          <p:cNvSpPr>
            <a:spLocks noGrp="1"/>
          </p:cNvSpPr>
          <p:nvPr>
            <p:ph type="title"/>
          </p:nvPr>
        </p:nvSpPr>
        <p:spPr/>
        <p:txBody>
          <a:bodyPr/>
          <a:lstStyle/>
          <a:p>
            <a:r>
              <a:rPr lang="en-US" dirty="0"/>
              <a:t>Join Overview: </a:t>
            </a:r>
            <a:r>
              <a:rPr lang="en-US" dirty="0">
                <a:latin typeface="Consolas" panose="020B0609020204030204" pitchFamily="49" charset="0"/>
              </a:rPr>
              <a:t>RIGHT</a:t>
            </a:r>
            <a:r>
              <a:rPr lang="en-US" dirty="0"/>
              <a:t> </a:t>
            </a:r>
            <a:r>
              <a:rPr lang="en-US" dirty="0">
                <a:latin typeface="Consolas" panose="020B0609020204030204" pitchFamily="49" charset="0"/>
              </a:rPr>
              <a:t>JOIN</a:t>
            </a:r>
          </a:p>
        </p:txBody>
      </p:sp>
      <p:graphicFrame>
        <p:nvGraphicFramePr>
          <p:cNvPr id="46" name="Table 15"/>
          <p:cNvGraphicFramePr>
            <a:graphicFrameLocks noGrp="1"/>
          </p:cNvGraphicFramePr>
          <p:nvPr>
            <p:extLst>
              <p:ext uri="{D42A27DB-BD31-4B8C-83A1-F6EECF244321}">
                <p14:modId xmlns:p14="http://schemas.microsoft.com/office/powerpoint/2010/main" val="1072515414"/>
              </p:ext>
            </p:extLst>
          </p:nvPr>
        </p:nvGraphicFramePr>
        <p:xfrm>
          <a:off x="684212" y="1756611"/>
          <a:ext cx="4619012" cy="3090672"/>
        </p:xfrm>
        <a:graphic>
          <a:graphicData uri="http://schemas.openxmlformats.org/drawingml/2006/table">
            <a:tbl>
              <a:tblPr firstRow="1" bandRow="1">
                <a:tableStyleId>{7DF18680-E054-41AD-8BC1-D1AEF772440D}</a:tableStyleId>
              </a:tblPr>
              <a:tblGrid>
                <a:gridCol w="2333814">
                  <a:extLst>
                    <a:ext uri="{9D8B030D-6E8A-4147-A177-3AD203B41FA5}">
                      <a16:colId xmlns:a16="http://schemas.microsoft.com/office/drawing/2014/main" val="1594468805"/>
                    </a:ext>
                  </a:extLst>
                </a:gridCol>
                <a:gridCol w="2285198">
                  <a:extLst>
                    <a:ext uri="{9D8B030D-6E8A-4147-A177-3AD203B41FA5}">
                      <a16:colId xmlns:a16="http://schemas.microsoft.com/office/drawing/2014/main" val="683614382"/>
                    </a:ext>
                  </a:extLst>
                </a:gridCol>
              </a:tblGrid>
              <a:tr h="457200">
                <a:tc>
                  <a:txBody>
                    <a:bodyPr/>
                    <a:lstStyle/>
                    <a:p>
                      <a:r>
                        <a:rPr lang="en-US" i="0" noProof="1"/>
                        <a:t>employee_name</a:t>
                      </a:r>
                    </a:p>
                  </a:txBody>
                  <a:tcPr>
                    <a:solidFill>
                      <a:srgbClr val="C6C0AA">
                        <a:alpha val="50000"/>
                      </a:srgbClr>
                    </a:solidFill>
                  </a:tcPr>
                </a:tc>
                <a:tc>
                  <a:txBody>
                    <a:bodyPr/>
                    <a:lstStyle/>
                    <a:p>
                      <a:r>
                        <a:rPr lang="en-US" i="0" noProof="1"/>
                        <a:t>department_id</a:t>
                      </a:r>
                    </a:p>
                  </a:txBody>
                  <a:tcPr>
                    <a:solidFill>
                      <a:srgbClr val="C6C0AA">
                        <a:alpha val="50000"/>
                      </a:srgbClr>
                    </a:solidFill>
                  </a:tcPr>
                </a:tc>
                <a:extLst>
                  <a:ext uri="{0D108BD9-81ED-4DB2-BD59-A6C34878D82A}">
                    <a16:rowId xmlns:a16="http://schemas.microsoft.com/office/drawing/2014/main" val="196982537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Sally</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John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10</a:t>
                      </a: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Bob</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Robin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7</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Jessica</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068594923"/>
                  </a:ext>
                </a:extLst>
              </a:tr>
            </a:tbl>
          </a:graphicData>
        </a:graphic>
      </p:graphicFrame>
      <p:graphicFrame>
        <p:nvGraphicFramePr>
          <p:cNvPr id="49" name="Table 15"/>
          <p:cNvGraphicFramePr>
            <a:graphicFrameLocks noGrp="1"/>
          </p:cNvGraphicFramePr>
          <p:nvPr>
            <p:extLst>
              <p:ext uri="{D42A27DB-BD31-4B8C-83A1-F6EECF244321}">
                <p14:modId xmlns:p14="http://schemas.microsoft.com/office/powerpoint/2010/main" val="1096010548"/>
              </p:ext>
            </p:extLst>
          </p:nvPr>
        </p:nvGraphicFramePr>
        <p:xfrm>
          <a:off x="6680003" y="1756611"/>
          <a:ext cx="4876800" cy="3090672"/>
        </p:xfrm>
        <a:graphic>
          <a:graphicData uri="http://schemas.openxmlformats.org/drawingml/2006/table">
            <a:tbl>
              <a:tblPr firstRow="1" bandRow="1">
                <a:tableStyleId>{7DF18680-E054-41AD-8BC1-D1AEF772440D}</a:tableStyleId>
              </a:tblPr>
              <a:tblGrid>
                <a:gridCol w="2128690">
                  <a:extLst>
                    <a:ext uri="{9D8B030D-6E8A-4147-A177-3AD203B41FA5}">
                      <a16:colId xmlns:a16="http://schemas.microsoft.com/office/drawing/2014/main" val="1594468805"/>
                    </a:ext>
                  </a:extLst>
                </a:gridCol>
                <a:gridCol w="2748110">
                  <a:extLst>
                    <a:ext uri="{9D8B030D-6E8A-4147-A177-3AD203B41FA5}">
                      <a16:colId xmlns:a16="http://schemas.microsoft.com/office/drawing/2014/main" val="683614382"/>
                    </a:ext>
                  </a:extLst>
                </a:gridCol>
              </a:tblGrid>
              <a:tr h="0">
                <a:tc>
                  <a:txBody>
                    <a:bodyPr/>
                    <a:lstStyle/>
                    <a:p>
                      <a:r>
                        <a:rPr lang="en-US" i="0" noProof="1"/>
                        <a:t>department_id</a:t>
                      </a:r>
                    </a:p>
                  </a:txBody>
                  <a:tcPr>
                    <a:solidFill>
                      <a:srgbClr val="C6C0AA">
                        <a:alpha val="50000"/>
                      </a:srgbClr>
                    </a:solidFill>
                  </a:tcPr>
                </a:tc>
                <a:tc>
                  <a:txBody>
                    <a:bodyPr/>
                    <a:lstStyle/>
                    <a:p>
                      <a:r>
                        <a:rPr lang="en-US" i="0" noProof="1"/>
                        <a:t>department_name</a:t>
                      </a:r>
                    </a:p>
                  </a:txBody>
                  <a:tcPr>
                    <a:solidFill>
                      <a:srgbClr val="C6C0AA">
                        <a:alpha val="50000"/>
                      </a:srgbClr>
                    </a:solidFill>
                  </a:tcPr>
                </a:tc>
                <a:extLst>
                  <a:ext uri="{0D108BD9-81ED-4DB2-BD59-A6C34878D82A}">
                    <a16:rowId xmlns:a16="http://schemas.microsoft.com/office/drawing/2014/main" val="196982537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7</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Executive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Sales</a:t>
                      </a: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10</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Marketing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HR</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Accounting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r h="35314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Engineering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068594923"/>
                  </a:ext>
                </a:extLst>
              </a:tr>
            </a:tbl>
          </a:graphicData>
        </a:graphic>
      </p:graphicFrame>
      <p:sp>
        <p:nvSpPr>
          <p:cNvPr id="3" name="Правоъгълник 2"/>
          <p:cNvSpPr/>
          <p:nvPr/>
        </p:nvSpPr>
        <p:spPr>
          <a:xfrm>
            <a:off x="694944" y="2667000"/>
            <a:ext cx="4590288" cy="402336"/>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0" name="Правоъгълник 49"/>
          <p:cNvSpPr/>
          <p:nvPr/>
        </p:nvSpPr>
        <p:spPr>
          <a:xfrm>
            <a:off x="694944" y="3100779"/>
            <a:ext cx="4590288" cy="402336"/>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4" name="Правоъгълник 53"/>
          <p:cNvSpPr/>
          <p:nvPr/>
        </p:nvSpPr>
        <p:spPr>
          <a:xfrm>
            <a:off x="694944" y="3962400"/>
            <a:ext cx="4590288" cy="402336"/>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1" name="Правоъгълник 60"/>
          <p:cNvSpPr/>
          <p:nvPr/>
        </p:nvSpPr>
        <p:spPr>
          <a:xfrm>
            <a:off x="6697199" y="3100779"/>
            <a:ext cx="4837176" cy="429768"/>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Правоъгълник 61"/>
          <p:cNvSpPr/>
          <p:nvPr/>
        </p:nvSpPr>
        <p:spPr>
          <a:xfrm>
            <a:off x="6697199" y="2209800"/>
            <a:ext cx="4837176" cy="429768"/>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3" name="Правоъгълник 62"/>
          <p:cNvSpPr/>
          <p:nvPr/>
        </p:nvSpPr>
        <p:spPr>
          <a:xfrm>
            <a:off x="6706808" y="4419600"/>
            <a:ext cx="4837176" cy="411480"/>
          </a:xfrm>
          <a:prstGeom prst="rect">
            <a:avLst/>
          </a:prstGeom>
          <a:noFill/>
          <a:ln w="57150">
            <a:solidFill>
              <a:srgbClr val="F3CD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2462314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0" grpId="0" animBg="1"/>
      <p:bldP spid="54" grpId="0" animBg="1"/>
      <p:bldP spid="61" grpId="0" animBg="1"/>
      <p:bldP spid="62" grpId="0" animBg="1"/>
      <p:bldP spid="6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21</a:t>
            </a:fld>
            <a:endParaRPr lang="en-US" dirty="0"/>
          </a:p>
        </p:txBody>
      </p:sp>
      <p:sp>
        <p:nvSpPr>
          <p:cNvPr id="465922" name="Rectangle 2"/>
          <p:cNvSpPr>
            <a:spLocks noGrp="1" noChangeArrowheads="1"/>
          </p:cNvSpPr>
          <p:nvPr>
            <p:ph type="title"/>
          </p:nvPr>
        </p:nvSpPr>
        <p:spPr/>
        <p:txBody>
          <a:bodyPr/>
          <a:lstStyle/>
          <a:p>
            <a:r>
              <a:rPr lang="en-US" dirty="0"/>
              <a:t>Problem: Managers</a:t>
            </a:r>
            <a:endParaRPr lang="bg-BG" dirty="0"/>
          </a:p>
        </p:txBody>
      </p:sp>
      <p:sp>
        <p:nvSpPr>
          <p:cNvPr id="15" name="Rectangle 3"/>
          <p:cNvSpPr>
            <a:spLocks noGrp="1" noChangeArrowheads="1"/>
          </p:cNvSpPr>
          <p:nvPr>
            <p:ph idx="1"/>
          </p:nvPr>
        </p:nvSpPr>
        <p:spPr>
          <a:xfrm>
            <a:off x="190413" y="1151121"/>
            <a:ext cx="11804822" cy="5570355"/>
          </a:xfrm>
        </p:spPr>
        <p:txBody>
          <a:bodyPr/>
          <a:lstStyle/>
          <a:p>
            <a:pPr>
              <a:lnSpc>
                <a:spcPct val="100000"/>
              </a:lnSpc>
            </a:pPr>
            <a:r>
              <a:rPr lang="en-US" dirty="0">
                <a:solidFill>
                  <a:srgbClr val="FFFFFF"/>
                </a:solidFill>
                <a:latin typeface="+mj-lt"/>
              </a:rPr>
              <a:t>Get information about the </a:t>
            </a:r>
            <a:r>
              <a:rPr lang="en-US" dirty="0">
                <a:solidFill>
                  <a:srgbClr val="F3CD60"/>
                </a:solidFill>
                <a:latin typeface="+mj-lt"/>
              </a:rPr>
              <a:t>first 5 managers </a:t>
            </a:r>
            <a:r>
              <a:rPr lang="en-US" dirty="0">
                <a:solidFill>
                  <a:srgbClr val="FFFFFF"/>
                </a:solidFill>
                <a:latin typeface="+mj-lt"/>
              </a:rPr>
              <a:t>in the "</a:t>
            </a:r>
            <a:r>
              <a:rPr lang="en-US" noProof="1">
                <a:solidFill>
                  <a:srgbClr val="FFFFFF"/>
                </a:solidFill>
                <a:latin typeface="+mj-lt"/>
              </a:rPr>
              <a:t>soft_uni</a:t>
            </a:r>
            <a:r>
              <a:rPr lang="en-US" dirty="0">
                <a:solidFill>
                  <a:srgbClr val="FFFFFF"/>
                </a:solidFill>
                <a:latin typeface="+mj-lt"/>
              </a:rPr>
              <a:t>" database</a:t>
            </a:r>
          </a:p>
          <a:p>
            <a:pPr lvl="1">
              <a:lnSpc>
                <a:spcPct val="100000"/>
              </a:lnSpc>
            </a:pPr>
            <a:r>
              <a:rPr lang="en-US" b="1" dirty="0">
                <a:solidFill>
                  <a:srgbClr val="FFFFFF"/>
                </a:solidFill>
                <a:latin typeface="Consolas" panose="020B0609020204030204" pitchFamily="49" charset="0"/>
              </a:rPr>
              <a:t>id</a:t>
            </a:r>
          </a:p>
          <a:p>
            <a:pPr lvl="1">
              <a:lnSpc>
                <a:spcPct val="100000"/>
              </a:lnSpc>
            </a:pPr>
            <a:r>
              <a:rPr lang="en-US" b="1" noProof="1">
                <a:solidFill>
                  <a:srgbClr val="FFFFFF"/>
                </a:solidFill>
                <a:latin typeface="Consolas" panose="020B0609020204030204" pitchFamily="49" charset="0"/>
              </a:rPr>
              <a:t>full_name</a:t>
            </a:r>
          </a:p>
          <a:p>
            <a:pPr lvl="1">
              <a:lnSpc>
                <a:spcPct val="100000"/>
              </a:lnSpc>
            </a:pPr>
            <a:r>
              <a:rPr lang="en-US" b="1" noProof="1">
                <a:solidFill>
                  <a:srgbClr val="FFFFFF"/>
                </a:solidFill>
                <a:latin typeface="Consolas" panose="020B0609020204030204" pitchFamily="49" charset="0"/>
              </a:rPr>
              <a:t>department_id</a:t>
            </a:r>
          </a:p>
          <a:p>
            <a:pPr lvl="1">
              <a:lnSpc>
                <a:spcPct val="100000"/>
              </a:lnSpc>
            </a:pPr>
            <a:r>
              <a:rPr lang="en-US" b="1" noProof="1">
                <a:solidFill>
                  <a:srgbClr val="FFFFFF"/>
                </a:solidFill>
                <a:latin typeface="Consolas" panose="020B0609020204030204" pitchFamily="49" charset="0"/>
              </a:rPr>
              <a:t>department_name</a:t>
            </a:r>
          </a:p>
          <a:p>
            <a:pPr marL="377887" lvl="1" indent="0">
              <a:lnSpc>
                <a:spcPct val="100000"/>
              </a:lnSpc>
              <a:buNone/>
            </a:pPr>
            <a:endParaRPr lang="en-US" b="1" noProof="1">
              <a:solidFill>
                <a:srgbClr val="FFFFFF"/>
              </a:solidFill>
              <a:latin typeface="Consolas" panose="020B0609020204030204" pitchFamily="49" charset="0"/>
            </a:endParaRPr>
          </a:p>
          <a:p>
            <a:pPr marL="377887" lvl="1" indent="0">
              <a:lnSpc>
                <a:spcPct val="100000"/>
              </a:lnSpc>
              <a:buNone/>
            </a:pPr>
            <a:endParaRPr lang="en-US" dirty="0"/>
          </a:p>
        </p:txBody>
      </p:sp>
      <p:pic>
        <p:nvPicPr>
          <p:cNvPr id="2" name="Картина 1"/>
          <p:cNvPicPr>
            <a:picLocks noChangeAspect="1"/>
          </p:cNvPicPr>
          <p:nvPr/>
        </p:nvPicPr>
        <p:blipFill>
          <a:blip r:embed="rId3"/>
          <a:stretch>
            <a:fillRect/>
          </a:stretch>
        </p:blipFill>
        <p:spPr>
          <a:xfrm>
            <a:off x="4953945" y="3733800"/>
            <a:ext cx="6612467" cy="1676400"/>
          </a:xfrm>
          <a:prstGeom prst="rect">
            <a:avLst/>
          </a:prstGeom>
        </p:spPr>
      </p:pic>
    </p:spTree>
    <p:extLst>
      <p:ext uri="{BB962C8B-B14F-4D97-AF65-F5344CB8AC3E}">
        <p14:creationId xmlns:p14="http://schemas.microsoft.com/office/powerpoint/2010/main" val="204890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22</a:t>
            </a:fld>
            <a:endParaRPr lang="en-US" dirty="0"/>
          </a:p>
        </p:txBody>
      </p:sp>
      <p:sp>
        <p:nvSpPr>
          <p:cNvPr id="465922" name="Rectangle 2"/>
          <p:cNvSpPr>
            <a:spLocks noGrp="1" noChangeArrowheads="1"/>
          </p:cNvSpPr>
          <p:nvPr>
            <p:ph type="title"/>
          </p:nvPr>
        </p:nvSpPr>
        <p:spPr/>
        <p:txBody>
          <a:bodyPr/>
          <a:lstStyle/>
          <a:p>
            <a:r>
              <a:rPr lang="en-US" dirty="0"/>
              <a:t>Solution: Managers</a:t>
            </a:r>
            <a:endParaRPr lang="bg-BG" dirty="0"/>
          </a:p>
        </p:txBody>
      </p:sp>
      <p:sp>
        <p:nvSpPr>
          <p:cNvPr id="11" name="Rectangle 4"/>
          <p:cNvSpPr>
            <a:spLocks noChangeArrowheads="1"/>
          </p:cNvSpPr>
          <p:nvPr/>
        </p:nvSpPr>
        <p:spPr bwMode="auto">
          <a:xfrm>
            <a:off x="1141412" y="1828800"/>
            <a:ext cx="9828213" cy="310854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r>
              <a:rPr lang="en-US" sz="2800" b="1" dirty="0">
                <a:latin typeface="Consolas" panose="020B0609020204030204" pitchFamily="49" charset="0"/>
              </a:rPr>
              <a:t>SELECT </a:t>
            </a:r>
            <a:r>
              <a:rPr lang="en-US" sz="2800" b="1" dirty="0">
                <a:solidFill>
                  <a:srgbClr val="F3CD60"/>
                </a:solidFill>
                <a:latin typeface="Consolas" panose="020B0609020204030204" pitchFamily="49" charset="0"/>
              </a:rPr>
              <a:t>e</a:t>
            </a:r>
            <a:r>
              <a:rPr lang="en-US" sz="2800" b="1" dirty="0">
                <a:latin typeface="Consolas" panose="020B0609020204030204" pitchFamily="49" charset="0"/>
              </a:rPr>
              <a:t>.employee_id, CONCAT(</a:t>
            </a:r>
            <a:r>
              <a:rPr lang="en-US" sz="2800" b="1" noProof="1">
                <a:latin typeface="Consolas" panose="020B0609020204030204" pitchFamily="49" charset="0"/>
              </a:rPr>
              <a:t>first_name</a:t>
            </a:r>
            <a:r>
              <a:rPr lang="en-US" sz="2800" b="1" dirty="0">
                <a:latin typeface="Consolas" panose="020B0609020204030204" pitchFamily="49" charset="0"/>
              </a:rPr>
              <a:t>, " ", </a:t>
            </a:r>
            <a:r>
              <a:rPr lang="en-US" sz="2800" b="1" noProof="1">
                <a:latin typeface="Consolas" panose="020B0609020204030204" pitchFamily="49" charset="0"/>
              </a:rPr>
              <a:t>last_name</a:t>
            </a:r>
            <a:r>
              <a:rPr lang="en-US" sz="2800" b="1" dirty="0">
                <a:latin typeface="Consolas" panose="020B0609020204030204" pitchFamily="49" charset="0"/>
              </a:rPr>
              <a:t>) AS `</a:t>
            </a:r>
            <a:r>
              <a:rPr lang="en-US" sz="2800" b="1" noProof="1">
                <a:latin typeface="Consolas" panose="020B0609020204030204" pitchFamily="49" charset="0"/>
              </a:rPr>
              <a:t>full</a:t>
            </a:r>
            <a:r>
              <a:rPr lang="en-US" sz="2800" b="1" dirty="0">
                <a:latin typeface="Consolas" panose="020B0609020204030204" pitchFamily="49" charset="0"/>
              </a:rPr>
              <a:t>_name`, </a:t>
            </a:r>
            <a:r>
              <a:rPr lang="en-US" sz="2800" b="1" dirty="0">
                <a:solidFill>
                  <a:srgbClr val="F3CD60"/>
                </a:solidFill>
                <a:latin typeface="Consolas" panose="020B0609020204030204" pitchFamily="49" charset="0"/>
              </a:rPr>
              <a:t>d</a:t>
            </a:r>
            <a:r>
              <a:rPr lang="en-US" sz="2800" b="1" dirty="0">
                <a:latin typeface="Consolas" panose="020B0609020204030204" pitchFamily="49" charset="0"/>
              </a:rPr>
              <a:t>.</a:t>
            </a:r>
            <a:r>
              <a:rPr lang="en-US" sz="2800" b="1" noProof="1">
                <a:latin typeface="Consolas" panose="020B0609020204030204" pitchFamily="49" charset="0"/>
              </a:rPr>
              <a:t>department</a:t>
            </a:r>
            <a:r>
              <a:rPr lang="en-US" sz="2800" b="1" dirty="0">
                <a:latin typeface="Consolas" panose="020B0609020204030204" pitchFamily="49" charset="0"/>
              </a:rPr>
              <a:t>_id, </a:t>
            </a:r>
            <a:r>
              <a:rPr lang="en-US" sz="2800" b="1" dirty="0">
                <a:solidFill>
                  <a:srgbClr val="F3CD60"/>
                </a:solidFill>
                <a:latin typeface="Consolas" panose="020B0609020204030204" pitchFamily="49" charset="0"/>
              </a:rPr>
              <a:t>d</a:t>
            </a:r>
            <a:r>
              <a:rPr lang="en-US" sz="2800" b="1" dirty="0">
                <a:latin typeface="Consolas" panose="020B0609020204030204" pitchFamily="49" charset="0"/>
              </a:rPr>
              <a:t>.name</a:t>
            </a:r>
          </a:p>
          <a:p>
            <a:r>
              <a:rPr lang="en-US" sz="2800" b="1" dirty="0">
                <a:latin typeface="Consolas" panose="020B0609020204030204" pitchFamily="49" charset="0"/>
              </a:rPr>
              <a:t>FROM employees AS </a:t>
            </a:r>
            <a:r>
              <a:rPr lang="en-US" sz="2800" b="1" dirty="0">
                <a:solidFill>
                  <a:srgbClr val="F3CD60"/>
                </a:solidFill>
                <a:latin typeface="Consolas" panose="020B0609020204030204" pitchFamily="49" charset="0"/>
              </a:rPr>
              <a:t>e</a:t>
            </a:r>
          </a:p>
          <a:p>
            <a:r>
              <a:rPr lang="en-US" sz="2800" b="1" dirty="0">
                <a:solidFill>
                  <a:srgbClr val="F3CD60"/>
                </a:solidFill>
                <a:latin typeface="Consolas" panose="020B0609020204030204" pitchFamily="49" charset="0"/>
              </a:rPr>
              <a:t>RIGHT JOIN </a:t>
            </a:r>
            <a:r>
              <a:rPr lang="en-US" sz="2800" b="1" dirty="0">
                <a:latin typeface="Consolas" panose="020B0609020204030204" pitchFamily="49" charset="0"/>
              </a:rPr>
              <a:t>departments AS </a:t>
            </a:r>
            <a:r>
              <a:rPr lang="en-US" sz="2800" b="1" dirty="0">
                <a:solidFill>
                  <a:srgbClr val="F3CD60"/>
                </a:solidFill>
                <a:latin typeface="Consolas" panose="020B0609020204030204" pitchFamily="49" charset="0"/>
              </a:rPr>
              <a:t>d</a:t>
            </a:r>
            <a:r>
              <a:rPr lang="en-US" sz="2800" b="1" dirty="0">
                <a:latin typeface="Consolas" panose="020B0609020204030204" pitchFamily="49" charset="0"/>
              </a:rPr>
              <a:t> </a:t>
            </a:r>
          </a:p>
          <a:p>
            <a:r>
              <a:rPr lang="en-US" sz="2800" b="1" dirty="0">
                <a:solidFill>
                  <a:srgbClr val="F3CD60"/>
                </a:solidFill>
                <a:latin typeface="Consolas" panose="020B0609020204030204" pitchFamily="49" charset="0"/>
              </a:rPr>
              <a:t>ON</a:t>
            </a:r>
            <a:r>
              <a:rPr lang="en-US" sz="2800" b="1" dirty="0">
                <a:latin typeface="Consolas" panose="020B0609020204030204" pitchFamily="49" charset="0"/>
              </a:rPr>
              <a:t> </a:t>
            </a:r>
            <a:r>
              <a:rPr lang="en-US" sz="2800" b="1" noProof="1">
                <a:latin typeface="Consolas" panose="020B0609020204030204" pitchFamily="49" charset="0"/>
              </a:rPr>
              <a:t>d.manager_id </a:t>
            </a:r>
            <a:r>
              <a:rPr lang="en-US" sz="2800" b="1" dirty="0">
                <a:latin typeface="Consolas" panose="020B0609020204030204" pitchFamily="49" charset="0"/>
              </a:rPr>
              <a:t>= e.</a:t>
            </a:r>
            <a:r>
              <a:rPr lang="en-US" sz="2800" b="1" noProof="1">
                <a:latin typeface="Consolas" panose="020B0609020204030204" pitchFamily="49" charset="0"/>
              </a:rPr>
              <a:t>employee_id </a:t>
            </a:r>
          </a:p>
          <a:p>
            <a:r>
              <a:rPr lang="en-US" sz="2800" b="1" dirty="0">
                <a:latin typeface="Consolas" panose="020B0609020204030204" pitchFamily="49" charset="0"/>
              </a:rPr>
              <a:t>ORDER BY e.employee_id LIMIT 5;</a:t>
            </a:r>
          </a:p>
        </p:txBody>
      </p:sp>
    </p:spTree>
    <p:extLst>
      <p:ext uri="{BB962C8B-B14F-4D97-AF65-F5344CB8AC3E}">
        <p14:creationId xmlns:p14="http://schemas.microsoft.com/office/powerpoint/2010/main" val="207481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0" name="Rectangle 2"/>
          <p:cNvSpPr>
            <a:spLocks noGrp="1" noChangeArrowheads="1"/>
          </p:cNvSpPr>
          <p:nvPr>
            <p:ph type="title"/>
          </p:nvPr>
        </p:nvSpPr>
        <p:spPr>
          <a:xfrm>
            <a:off x="1446212" y="4806240"/>
            <a:ext cx="8938472" cy="820600"/>
          </a:xfrm>
        </p:spPr>
        <p:txBody>
          <a:bodyPr/>
          <a:lstStyle/>
          <a:p>
            <a:r>
              <a:rPr lang="en-US" dirty="0"/>
              <a:t>Subqueries</a:t>
            </a:r>
            <a:endParaRPr lang="bg-BG" dirty="0"/>
          </a:p>
        </p:txBody>
      </p:sp>
      <p:sp>
        <p:nvSpPr>
          <p:cNvPr id="4" name="Subtitle 3"/>
          <p:cNvSpPr>
            <a:spLocks noGrp="1"/>
          </p:cNvSpPr>
          <p:nvPr>
            <p:ph type="body" idx="1"/>
          </p:nvPr>
        </p:nvSpPr>
        <p:spPr>
          <a:xfrm>
            <a:off x="554884" y="5636344"/>
            <a:ext cx="10721128" cy="719034"/>
          </a:xfrm>
        </p:spPr>
        <p:txBody>
          <a:bodyPr/>
          <a:lstStyle/>
          <a:p>
            <a:r>
              <a:rPr lang="en-US" dirty="0">
                <a:solidFill>
                  <a:srgbClr val="F0A230"/>
                </a:solidFill>
              </a:rPr>
              <a:t>Query Manipulation on Multiple Levels</a:t>
            </a:r>
            <a:endParaRPr lang="bg-BG" dirty="0">
              <a:solidFill>
                <a:srgbClr val="F0A230"/>
              </a:solidFill>
            </a:endParaRPr>
          </a:p>
        </p:txBody>
      </p:sp>
      <p:grpSp>
        <p:nvGrpSpPr>
          <p:cNvPr id="2" name="Групиране 1"/>
          <p:cNvGrpSpPr/>
          <p:nvPr/>
        </p:nvGrpSpPr>
        <p:grpSpPr>
          <a:xfrm>
            <a:off x="5706012" y="2926102"/>
            <a:ext cx="1052513" cy="992676"/>
            <a:chOff x="4418012" y="2590800"/>
            <a:chExt cx="609600" cy="533400"/>
          </a:xfrm>
        </p:grpSpPr>
        <p:sp>
          <p:nvSpPr>
            <p:cNvPr id="6" name="Rectangle: Folded Corner 15"/>
            <p:cNvSpPr/>
            <p:nvPr/>
          </p:nvSpPr>
          <p:spPr>
            <a:xfrm rot="10800000">
              <a:off x="4532312" y="2590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 name="TextBox 16"/>
            <p:cNvSpPr txBox="1"/>
            <p:nvPr/>
          </p:nvSpPr>
          <p:spPr>
            <a:xfrm>
              <a:off x="4418012" y="2768600"/>
              <a:ext cx="609600" cy="272895"/>
            </a:xfrm>
            <a:prstGeom prst="rect">
              <a:avLst/>
            </a:prstGeom>
            <a:noFill/>
          </p:spPr>
          <p:txBody>
            <a:bodyPr wrap="square" rtlCol="0">
              <a:spAutoFit/>
            </a:bodyPr>
            <a:lstStyle/>
            <a:p>
              <a:pPr algn="ctr"/>
              <a:r>
                <a:rPr lang="en-US" sz="3200" b="1" dirty="0">
                  <a:latin typeface="Consolas" panose="020B0609020204030204" pitchFamily="49" charset="0"/>
                </a:rPr>
                <a:t>☰</a:t>
              </a:r>
              <a:endParaRPr lang="en-US" sz="1200" b="1" dirty="0">
                <a:latin typeface="Consolas" panose="020B0609020204030204" pitchFamily="49" charset="0"/>
              </a:endParaRPr>
            </a:p>
          </p:txBody>
        </p:sp>
      </p:grpSp>
      <p:cxnSp>
        <p:nvCxnSpPr>
          <p:cNvPr id="8" name="Straight Arrow Connector 50"/>
          <p:cNvCxnSpPr>
            <a:cxnSpLocks/>
          </p:cNvCxnSpPr>
          <p:nvPr/>
        </p:nvCxnSpPr>
        <p:spPr>
          <a:xfrm>
            <a:off x="6812003" y="3428374"/>
            <a:ext cx="852487" cy="49530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Folded Corner 15"/>
          <p:cNvSpPr/>
          <p:nvPr/>
        </p:nvSpPr>
        <p:spPr>
          <a:xfrm rot="10800000">
            <a:off x="7820563" y="3764861"/>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3" name="TextBox 16"/>
          <p:cNvSpPr txBox="1"/>
          <p:nvPr/>
        </p:nvSpPr>
        <p:spPr>
          <a:xfrm>
            <a:off x="7706263" y="3918778"/>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nvGrpSpPr>
          <p:cNvPr id="15" name="Групиране 14"/>
          <p:cNvGrpSpPr/>
          <p:nvPr/>
        </p:nvGrpSpPr>
        <p:grpSpPr>
          <a:xfrm>
            <a:off x="3177125" y="1931894"/>
            <a:ext cx="1966913" cy="1737158"/>
            <a:chOff x="4418012" y="2590800"/>
            <a:chExt cx="609600" cy="533400"/>
          </a:xfrm>
        </p:grpSpPr>
        <p:sp>
          <p:nvSpPr>
            <p:cNvPr id="16" name="Rectangle: Folded Corner 15"/>
            <p:cNvSpPr/>
            <p:nvPr/>
          </p:nvSpPr>
          <p:spPr>
            <a:xfrm rot="10800000">
              <a:off x="4532312" y="2590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7" name="TextBox 16"/>
            <p:cNvSpPr txBox="1"/>
            <p:nvPr/>
          </p:nvSpPr>
          <p:spPr>
            <a:xfrm>
              <a:off x="4418012" y="2768600"/>
              <a:ext cx="609600" cy="255160"/>
            </a:xfrm>
            <a:prstGeom prst="rect">
              <a:avLst/>
            </a:prstGeom>
            <a:noFill/>
          </p:spPr>
          <p:txBody>
            <a:bodyPr wrap="square" rtlCol="0">
              <a:spAutoFit/>
            </a:bodyPr>
            <a:lstStyle/>
            <a:p>
              <a:pPr algn="ctr"/>
              <a:r>
                <a:rPr lang="en-US" sz="4800" b="1" dirty="0">
                  <a:latin typeface="Consolas" panose="020B0609020204030204" pitchFamily="49" charset="0"/>
                </a:rPr>
                <a:t>☰</a:t>
              </a:r>
              <a:endParaRPr lang="en-US" sz="1200" b="1" dirty="0">
                <a:latin typeface="Consolas" panose="020B0609020204030204" pitchFamily="49" charset="0"/>
              </a:endParaRPr>
            </a:p>
          </p:txBody>
        </p:sp>
      </p:grpSp>
      <p:cxnSp>
        <p:nvCxnSpPr>
          <p:cNvPr id="18" name="Straight Arrow Connector 50"/>
          <p:cNvCxnSpPr>
            <a:cxnSpLocks/>
          </p:cNvCxnSpPr>
          <p:nvPr/>
        </p:nvCxnSpPr>
        <p:spPr>
          <a:xfrm>
            <a:off x="4910525" y="2704474"/>
            <a:ext cx="852487" cy="49530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50"/>
          <p:cNvCxnSpPr>
            <a:cxnSpLocks/>
          </p:cNvCxnSpPr>
          <p:nvPr/>
        </p:nvCxnSpPr>
        <p:spPr>
          <a:xfrm flipH="1" flipV="1">
            <a:off x="6800298" y="3738227"/>
            <a:ext cx="791665" cy="414047"/>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50"/>
          <p:cNvCxnSpPr>
            <a:cxnSpLocks/>
          </p:cNvCxnSpPr>
          <p:nvPr/>
        </p:nvCxnSpPr>
        <p:spPr>
          <a:xfrm flipH="1" flipV="1">
            <a:off x="4940935" y="3063835"/>
            <a:ext cx="791665" cy="414047"/>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9052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24</a:t>
            </a:fld>
            <a:endParaRPr lang="en-US" dirty="0"/>
          </a:p>
        </p:txBody>
      </p:sp>
      <p:sp>
        <p:nvSpPr>
          <p:cNvPr id="465922" name="Rectangle 2"/>
          <p:cNvSpPr>
            <a:spLocks noGrp="1" noChangeArrowheads="1"/>
          </p:cNvSpPr>
          <p:nvPr>
            <p:ph type="title"/>
          </p:nvPr>
        </p:nvSpPr>
        <p:spPr/>
        <p:txBody>
          <a:bodyPr/>
          <a:lstStyle/>
          <a:p>
            <a:r>
              <a:rPr lang="en-US" dirty="0"/>
              <a:t>Subqueries</a:t>
            </a:r>
            <a:endParaRPr lang="bg-BG" dirty="0"/>
          </a:p>
        </p:txBody>
      </p:sp>
      <p:sp>
        <p:nvSpPr>
          <p:cNvPr id="15" name="Rectangle 3"/>
          <p:cNvSpPr>
            <a:spLocks noGrp="1" noChangeArrowheads="1"/>
          </p:cNvSpPr>
          <p:nvPr>
            <p:ph idx="1"/>
          </p:nvPr>
        </p:nvSpPr>
        <p:spPr>
          <a:xfrm>
            <a:off x="190413" y="1151121"/>
            <a:ext cx="11804822" cy="5570355"/>
          </a:xfrm>
        </p:spPr>
        <p:txBody>
          <a:bodyPr/>
          <a:lstStyle/>
          <a:p>
            <a:pPr>
              <a:lnSpc>
                <a:spcPct val="100000"/>
              </a:lnSpc>
            </a:pPr>
            <a:r>
              <a:rPr lang="en-US" dirty="0"/>
              <a:t>Subqueries – SQL query inside a larger one</a:t>
            </a:r>
          </a:p>
          <a:p>
            <a:pPr>
              <a:lnSpc>
                <a:spcPct val="100000"/>
              </a:lnSpc>
            </a:pPr>
            <a:r>
              <a:rPr lang="en-US" dirty="0"/>
              <a:t>Can be nested in </a:t>
            </a:r>
            <a:r>
              <a:rPr lang="en-US" b="1" dirty="0">
                <a:latin typeface="Consolas" panose="020B0609020204030204" pitchFamily="49" charset="0"/>
              </a:rPr>
              <a:t>SELECT</a:t>
            </a:r>
            <a:r>
              <a:rPr lang="en-US" b="1" dirty="0">
                <a:latin typeface="+mj-lt"/>
              </a:rPr>
              <a:t>, </a:t>
            </a:r>
            <a:r>
              <a:rPr lang="en-US" b="1" dirty="0">
                <a:latin typeface="Consolas" panose="020B0609020204030204" pitchFamily="49" charset="0"/>
              </a:rPr>
              <a:t>INSERT</a:t>
            </a:r>
            <a:r>
              <a:rPr lang="en-US" b="1" dirty="0">
                <a:latin typeface="+mj-lt"/>
              </a:rPr>
              <a:t>, </a:t>
            </a:r>
            <a:r>
              <a:rPr lang="en-US" b="1" dirty="0">
                <a:latin typeface="Consolas" panose="020B0609020204030204" pitchFamily="49" charset="0"/>
              </a:rPr>
              <a:t>UPDATE</a:t>
            </a:r>
            <a:r>
              <a:rPr lang="en-US" b="1" dirty="0">
                <a:latin typeface="+mj-lt"/>
              </a:rPr>
              <a:t>, </a:t>
            </a:r>
            <a:r>
              <a:rPr lang="en-US" b="1" dirty="0">
                <a:latin typeface="Consolas" panose="020B0609020204030204" pitchFamily="49" charset="0"/>
              </a:rPr>
              <a:t>DELETE</a:t>
            </a:r>
          </a:p>
          <a:p>
            <a:pPr lvl="1">
              <a:lnSpc>
                <a:spcPct val="100000"/>
              </a:lnSpc>
            </a:pPr>
            <a:r>
              <a:rPr lang="en-US" dirty="0">
                <a:latin typeface="+mj-lt"/>
              </a:rPr>
              <a:t>Usually added within a </a:t>
            </a:r>
            <a:r>
              <a:rPr lang="en-US" b="1" dirty="0">
                <a:solidFill>
                  <a:srgbClr val="F3CD60"/>
                </a:solidFill>
                <a:latin typeface="Consolas" panose="020B0609020204030204" pitchFamily="49" charset="0"/>
              </a:rPr>
              <a:t>WHERE</a:t>
            </a:r>
            <a:r>
              <a:rPr lang="en-US" dirty="0">
                <a:latin typeface="+mj-lt"/>
              </a:rPr>
              <a:t> clause</a:t>
            </a:r>
          </a:p>
          <a:p>
            <a:pPr>
              <a:lnSpc>
                <a:spcPct val="100000"/>
              </a:lnSpc>
            </a:pPr>
            <a:endParaRPr lang="en-US" dirty="0">
              <a:latin typeface="+mj-lt"/>
            </a:endParaRPr>
          </a:p>
          <a:p>
            <a:pPr marL="377887" lvl="1" indent="0">
              <a:lnSpc>
                <a:spcPct val="100000"/>
              </a:lnSpc>
              <a:buNone/>
            </a:pPr>
            <a:endParaRPr lang="en-US" dirty="0"/>
          </a:p>
        </p:txBody>
      </p:sp>
      <p:sp>
        <p:nvSpPr>
          <p:cNvPr id="18" name="Rectangle 4"/>
          <p:cNvSpPr>
            <a:spLocks noChangeArrowheads="1"/>
          </p:cNvSpPr>
          <p:nvPr/>
        </p:nvSpPr>
        <p:spPr bwMode="auto">
          <a:xfrm>
            <a:off x="779192" y="4343400"/>
            <a:ext cx="5334000" cy="1077218"/>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SELECT * FROM students</a:t>
            </a:r>
          </a:p>
          <a:p>
            <a:pPr eaLnBrk="0" hangingPunct="0">
              <a:buClr>
                <a:schemeClr val="accent5">
                  <a:lumMod val="40000"/>
                  <a:lumOff val="60000"/>
                </a:schemeClr>
              </a:buClr>
              <a:buSzPct val="70000"/>
            </a:pPr>
            <a:r>
              <a:rPr lang="en-US" sz="3200" b="1" noProof="1">
                <a:solidFill>
                  <a:srgbClr val="F3CD60"/>
                </a:solidFill>
                <a:effectLst>
                  <a:outerShdw blurRad="38100" dist="38100" dir="2700000" algn="tl">
                    <a:srgbClr val="000000">
                      <a:alpha val="43137"/>
                    </a:srgbClr>
                  </a:outerShdw>
                </a:effectLst>
                <a:latin typeface="Consolas" pitchFamily="49" charset="0"/>
                <a:cs typeface="Consolas" pitchFamily="49" charset="0"/>
              </a:rPr>
              <a:t>WHERE</a:t>
            </a:r>
            <a:r>
              <a:rPr lang="en-US" sz="32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 course_id = 1;</a:t>
            </a:r>
            <a:endParaRPr lang="en-US" sz="3200" b="1" noProof="1">
              <a:solidFill>
                <a:srgbClr val="F3CD60"/>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9" name="Стрелка надясно 18"/>
          <p:cNvSpPr/>
          <p:nvPr/>
        </p:nvSpPr>
        <p:spPr>
          <a:xfrm>
            <a:off x="6492421" y="4653409"/>
            <a:ext cx="4191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aphicFrame>
        <p:nvGraphicFramePr>
          <p:cNvPr id="20" name="Table 15"/>
          <p:cNvGraphicFramePr>
            <a:graphicFrameLocks noGrp="1"/>
          </p:cNvGraphicFramePr>
          <p:nvPr>
            <p:extLst>
              <p:ext uri="{D42A27DB-BD31-4B8C-83A1-F6EECF244321}">
                <p14:modId xmlns:p14="http://schemas.microsoft.com/office/powerpoint/2010/main" val="2072091155"/>
              </p:ext>
            </p:extLst>
          </p:nvPr>
        </p:nvGraphicFramePr>
        <p:xfrm>
          <a:off x="7290750" y="4214497"/>
          <a:ext cx="4038601" cy="1335024"/>
        </p:xfrm>
        <a:graphic>
          <a:graphicData uri="http://schemas.openxmlformats.org/drawingml/2006/table">
            <a:tbl>
              <a:tblPr firstRow="1" bandRow="1">
                <a:tableStyleId>{7DF18680-E054-41AD-8BC1-D1AEF772440D}</a:tableStyleId>
              </a:tblPr>
              <a:tblGrid>
                <a:gridCol w="914400">
                  <a:extLst>
                    <a:ext uri="{9D8B030D-6E8A-4147-A177-3AD203B41FA5}">
                      <a16:colId xmlns:a16="http://schemas.microsoft.com/office/drawing/2014/main" val="1594468805"/>
                    </a:ext>
                  </a:extLst>
                </a:gridCol>
                <a:gridCol w="1698314">
                  <a:extLst>
                    <a:ext uri="{9D8B030D-6E8A-4147-A177-3AD203B41FA5}">
                      <a16:colId xmlns:a16="http://schemas.microsoft.com/office/drawing/2014/main" val="683614382"/>
                    </a:ext>
                  </a:extLst>
                </a:gridCol>
                <a:gridCol w="1425887">
                  <a:extLst>
                    <a:ext uri="{9D8B030D-6E8A-4147-A177-3AD203B41FA5}">
                      <a16:colId xmlns:a16="http://schemas.microsoft.com/office/drawing/2014/main" val="2100162371"/>
                    </a:ext>
                  </a:extLst>
                </a:gridCol>
              </a:tblGrid>
              <a:tr h="203329">
                <a:tc>
                  <a:txBody>
                    <a:bodyPr/>
                    <a:lstStyle/>
                    <a:p>
                      <a:r>
                        <a:rPr lang="en-US" i="0" noProof="1"/>
                        <a:t>id</a:t>
                      </a:r>
                    </a:p>
                  </a:txBody>
                  <a:tcPr>
                    <a:solidFill>
                      <a:srgbClr val="C6C0AA">
                        <a:alpha val="50000"/>
                      </a:srgbClr>
                    </a:solidFill>
                  </a:tcPr>
                </a:tc>
                <a:tc>
                  <a:txBody>
                    <a:bodyPr/>
                    <a:lstStyle/>
                    <a:p>
                      <a:r>
                        <a:rPr lang="en-US" i="0" noProof="1"/>
                        <a:t>name</a:t>
                      </a:r>
                    </a:p>
                  </a:txBody>
                  <a:tcPr>
                    <a:solidFill>
                      <a:srgbClr val="C6C0AA">
                        <a:alpha val="50000"/>
                      </a:srgbClr>
                    </a:solidFill>
                  </a:tcPr>
                </a:tc>
                <a:tc>
                  <a:txBody>
                    <a:bodyPr/>
                    <a:lstStyle/>
                    <a:p>
                      <a:r>
                        <a:rPr lang="en-US" i="0" noProof="1"/>
                        <a:t>course_id</a:t>
                      </a:r>
                    </a:p>
                  </a:txBody>
                  <a:tcPr>
                    <a:solidFill>
                      <a:srgbClr val="C6C0AA">
                        <a:alpha val="50000"/>
                      </a:srgbClr>
                    </a:solidFill>
                  </a:tcPr>
                </a:tc>
                <a:extLst>
                  <a:ext uri="{0D108BD9-81ED-4DB2-BD59-A6C34878D82A}">
                    <a16:rowId xmlns:a16="http://schemas.microsoft.com/office/drawing/2014/main" val="1969825376"/>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Alice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bl>
          </a:graphicData>
        </a:graphic>
      </p:graphicFrame>
      <p:sp>
        <p:nvSpPr>
          <p:cNvPr id="3" name="Текстово поле 2"/>
          <p:cNvSpPr txBox="1"/>
          <p:nvPr/>
        </p:nvSpPr>
        <p:spPr>
          <a:xfrm>
            <a:off x="8685212" y="5715000"/>
            <a:ext cx="1572995" cy="523220"/>
          </a:xfrm>
          <a:prstGeom prst="rect">
            <a:avLst/>
          </a:prstGeom>
          <a:noFill/>
        </p:spPr>
        <p:txBody>
          <a:bodyPr wrap="none" rtlCol="0">
            <a:spAutoFit/>
          </a:bodyPr>
          <a:lstStyle/>
          <a:p>
            <a:r>
              <a:rPr lang="en-US" sz="2800" dirty="0"/>
              <a:t>Subquery</a:t>
            </a:r>
          </a:p>
        </p:txBody>
      </p:sp>
    </p:spTree>
    <p:extLst>
      <p:ext uri="{BB962C8B-B14F-4D97-AF65-F5344CB8AC3E}">
        <p14:creationId xmlns:p14="http://schemas.microsoft.com/office/powerpoint/2010/main" val="1821410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25</a:t>
            </a:fld>
            <a:endParaRPr lang="en-US" dirty="0"/>
          </a:p>
        </p:txBody>
      </p:sp>
      <p:sp>
        <p:nvSpPr>
          <p:cNvPr id="465922" name="Rectangle 2"/>
          <p:cNvSpPr>
            <a:spLocks noGrp="1" noChangeArrowheads="1"/>
          </p:cNvSpPr>
          <p:nvPr>
            <p:ph type="title"/>
          </p:nvPr>
        </p:nvSpPr>
        <p:spPr/>
        <p:txBody>
          <a:bodyPr/>
          <a:lstStyle/>
          <a:p>
            <a:r>
              <a:rPr lang="en-US" dirty="0"/>
              <a:t>Problem: Higher Salary </a:t>
            </a:r>
            <a:endParaRPr lang="bg-BG" dirty="0"/>
          </a:p>
        </p:txBody>
      </p:sp>
      <p:sp>
        <p:nvSpPr>
          <p:cNvPr id="15" name="Rectangle 3"/>
          <p:cNvSpPr>
            <a:spLocks noGrp="1" noChangeArrowheads="1"/>
          </p:cNvSpPr>
          <p:nvPr>
            <p:ph idx="1"/>
          </p:nvPr>
        </p:nvSpPr>
        <p:spPr>
          <a:xfrm>
            <a:off x="190413" y="1151121"/>
            <a:ext cx="11804822" cy="5570355"/>
          </a:xfrm>
        </p:spPr>
        <p:txBody>
          <a:bodyPr/>
          <a:lstStyle/>
          <a:p>
            <a:pPr>
              <a:lnSpc>
                <a:spcPct val="100000"/>
              </a:lnSpc>
            </a:pPr>
            <a:r>
              <a:rPr lang="en-US" dirty="0">
                <a:solidFill>
                  <a:srgbClr val="F3CD60"/>
                </a:solidFill>
                <a:latin typeface="+mj-lt"/>
              </a:rPr>
              <a:t>Count</a:t>
            </a:r>
            <a:r>
              <a:rPr lang="en-US" dirty="0">
                <a:latin typeface="+mj-lt"/>
              </a:rPr>
              <a:t> the number of employees who receive salary, </a:t>
            </a:r>
            <a:r>
              <a:rPr lang="en-US" dirty="0">
                <a:solidFill>
                  <a:srgbClr val="F3CD60"/>
                </a:solidFill>
                <a:latin typeface="+mj-lt"/>
              </a:rPr>
              <a:t>higher</a:t>
            </a:r>
            <a:r>
              <a:rPr lang="en-US" dirty="0">
                <a:latin typeface="+mj-lt"/>
              </a:rPr>
              <a:t> than the average</a:t>
            </a:r>
          </a:p>
          <a:p>
            <a:pPr lvl="1">
              <a:lnSpc>
                <a:spcPct val="100000"/>
              </a:lnSpc>
            </a:pPr>
            <a:r>
              <a:rPr lang="en-US" dirty="0">
                <a:latin typeface="+mj-lt"/>
              </a:rPr>
              <a:t>Use "</a:t>
            </a:r>
            <a:r>
              <a:rPr lang="en-US" dirty="0" err="1">
                <a:latin typeface="+mj-lt"/>
              </a:rPr>
              <a:t>soft_uni</a:t>
            </a:r>
            <a:r>
              <a:rPr lang="en-US" dirty="0">
                <a:latin typeface="+mj-lt"/>
              </a:rPr>
              <a:t>" database</a:t>
            </a:r>
          </a:p>
          <a:p>
            <a:pPr marL="377887" lvl="1" indent="0">
              <a:lnSpc>
                <a:spcPct val="100000"/>
              </a:lnSpc>
              <a:buNone/>
            </a:pPr>
            <a:endParaRPr lang="en-US" dirty="0"/>
          </a:p>
        </p:txBody>
      </p:sp>
      <p:sp>
        <p:nvSpPr>
          <p:cNvPr id="19" name="Стрелка надясно 18"/>
          <p:cNvSpPr/>
          <p:nvPr/>
        </p:nvSpPr>
        <p:spPr>
          <a:xfrm>
            <a:off x="7966761" y="4429360"/>
            <a:ext cx="4191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aphicFrame>
        <p:nvGraphicFramePr>
          <p:cNvPr id="20" name="Table 15"/>
          <p:cNvGraphicFramePr>
            <a:graphicFrameLocks noGrp="1"/>
          </p:cNvGraphicFramePr>
          <p:nvPr>
            <p:extLst>
              <p:ext uri="{D42A27DB-BD31-4B8C-83A1-F6EECF244321}">
                <p14:modId xmlns:p14="http://schemas.microsoft.com/office/powerpoint/2010/main" val="1973715999"/>
              </p:ext>
            </p:extLst>
          </p:nvPr>
        </p:nvGraphicFramePr>
        <p:xfrm>
          <a:off x="8887878" y="4209904"/>
          <a:ext cx="914400" cy="896112"/>
        </p:xfrm>
        <a:graphic>
          <a:graphicData uri="http://schemas.openxmlformats.org/drawingml/2006/table">
            <a:tbl>
              <a:tblPr firstRow="1" bandRow="1">
                <a:tableStyleId>{7DF18680-E054-41AD-8BC1-D1AEF772440D}</a:tableStyleId>
              </a:tblPr>
              <a:tblGrid>
                <a:gridCol w="914400">
                  <a:extLst>
                    <a:ext uri="{9D8B030D-6E8A-4147-A177-3AD203B41FA5}">
                      <a16:colId xmlns:a16="http://schemas.microsoft.com/office/drawing/2014/main" val="1594468805"/>
                    </a:ext>
                  </a:extLst>
                </a:gridCol>
              </a:tblGrid>
              <a:tr h="203329">
                <a:tc>
                  <a:txBody>
                    <a:bodyPr/>
                    <a:lstStyle/>
                    <a:p>
                      <a:r>
                        <a:rPr lang="en-US" i="0" noProof="1"/>
                        <a:t>count</a:t>
                      </a:r>
                    </a:p>
                  </a:txBody>
                  <a:tcPr>
                    <a:solidFill>
                      <a:srgbClr val="C6C0AA">
                        <a:alpha val="50000"/>
                      </a:srgbClr>
                    </a:solidFill>
                  </a:tcPr>
                </a:tc>
                <a:extLst>
                  <a:ext uri="{0D108BD9-81ED-4DB2-BD59-A6C34878D82A}">
                    <a16:rowId xmlns:a16="http://schemas.microsoft.com/office/drawing/2014/main" val="1969825376"/>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88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bl>
          </a:graphicData>
        </a:graphic>
      </p:graphicFrame>
      <p:sp>
        <p:nvSpPr>
          <p:cNvPr id="3" name="Текстово поле 2"/>
          <p:cNvSpPr txBox="1"/>
          <p:nvPr/>
        </p:nvSpPr>
        <p:spPr>
          <a:xfrm>
            <a:off x="3292171" y="5706669"/>
            <a:ext cx="2899448" cy="523220"/>
          </a:xfrm>
          <a:prstGeom prst="rect">
            <a:avLst/>
          </a:prstGeom>
          <a:noFill/>
        </p:spPr>
        <p:txBody>
          <a:bodyPr wrap="none" rtlCol="0">
            <a:spAutoFit/>
          </a:bodyPr>
          <a:lstStyle/>
          <a:p>
            <a:r>
              <a:rPr lang="en-US" sz="2800" dirty="0"/>
              <a:t>Table "employees"</a:t>
            </a:r>
          </a:p>
        </p:txBody>
      </p:sp>
      <p:graphicFrame>
        <p:nvGraphicFramePr>
          <p:cNvPr id="10" name="Table 15"/>
          <p:cNvGraphicFramePr>
            <a:graphicFrameLocks noGrp="1"/>
          </p:cNvGraphicFramePr>
          <p:nvPr>
            <p:extLst>
              <p:ext uri="{D42A27DB-BD31-4B8C-83A1-F6EECF244321}">
                <p14:modId xmlns:p14="http://schemas.microsoft.com/office/powerpoint/2010/main" val="2534456342"/>
              </p:ext>
            </p:extLst>
          </p:nvPr>
        </p:nvGraphicFramePr>
        <p:xfrm>
          <a:off x="1875891" y="3665195"/>
          <a:ext cx="5732008" cy="1773936"/>
        </p:xfrm>
        <a:graphic>
          <a:graphicData uri="http://schemas.openxmlformats.org/drawingml/2006/table">
            <a:tbl>
              <a:tblPr firstRow="1" bandRow="1">
                <a:tableStyleId>{7DF18680-E054-41AD-8BC1-D1AEF772440D}</a:tableStyleId>
              </a:tblPr>
              <a:tblGrid>
                <a:gridCol w="1828799">
                  <a:extLst>
                    <a:ext uri="{9D8B030D-6E8A-4147-A177-3AD203B41FA5}">
                      <a16:colId xmlns:a16="http://schemas.microsoft.com/office/drawing/2014/main" val="1594468805"/>
                    </a:ext>
                  </a:extLst>
                </a:gridCol>
                <a:gridCol w="1676400">
                  <a:extLst>
                    <a:ext uri="{9D8B030D-6E8A-4147-A177-3AD203B41FA5}">
                      <a16:colId xmlns:a16="http://schemas.microsoft.com/office/drawing/2014/main" val="4119934141"/>
                    </a:ext>
                  </a:extLst>
                </a:gridCol>
                <a:gridCol w="1582246">
                  <a:extLst>
                    <a:ext uri="{9D8B030D-6E8A-4147-A177-3AD203B41FA5}">
                      <a16:colId xmlns:a16="http://schemas.microsoft.com/office/drawing/2014/main" val="2691965625"/>
                    </a:ext>
                  </a:extLst>
                </a:gridCol>
                <a:gridCol w="644563">
                  <a:extLst>
                    <a:ext uri="{9D8B030D-6E8A-4147-A177-3AD203B41FA5}">
                      <a16:colId xmlns:a16="http://schemas.microsoft.com/office/drawing/2014/main" val="290634662"/>
                    </a:ext>
                  </a:extLst>
                </a:gridCol>
              </a:tblGrid>
              <a:tr h="203329">
                <a:tc>
                  <a:txBody>
                    <a:bodyPr/>
                    <a:lstStyle/>
                    <a:p>
                      <a:r>
                        <a:rPr lang="en-US" i="0" noProof="1"/>
                        <a:t>employee_id</a:t>
                      </a:r>
                    </a:p>
                  </a:txBody>
                  <a:tcPr>
                    <a:solidFill>
                      <a:srgbClr val="C6C0AA">
                        <a:alpha val="50000"/>
                      </a:srgbClr>
                    </a:solidFill>
                  </a:tcPr>
                </a:tc>
                <a:tc>
                  <a:txBody>
                    <a:bodyPr/>
                    <a:lstStyle/>
                    <a:p>
                      <a:r>
                        <a:rPr lang="en-US" i="0" noProof="1"/>
                        <a:t>first_name</a:t>
                      </a:r>
                    </a:p>
                  </a:txBody>
                  <a:tcPr>
                    <a:solidFill>
                      <a:srgbClr val="C6C0AA">
                        <a:alpha val="50000"/>
                      </a:srgbClr>
                    </a:solidFill>
                  </a:tcPr>
                </a:tc>
                <a:tc>
                  <a:txBody>
                    <a:bodyPr/>
                    <a:lstStyle/>
                    <a:p>
                      <a:r>
                        <a:rPr lang="en-US" i="0" noProof="1"/>
                        <a:t>last_name</a:t>
                      </a:r>
                    </a:p>
                  </a:txBody>
                  <a:tcPr>
                    <a:solidFill>
                      <a:srgbClr val="C6C0AA">
                        <a:alpha val="50000"/>
                      </a:srgbClr>
                    </a:solidFill>
                  </a:tcPr>
                </a:tc>
                <a:tc>
                  <a:txBody>
                    <a:bodyPr/>
                    <a:lstStyle/>
                    <a:p>
                      <a:r>
                        <a:rPr lang="en-US" i="0" noProof="1"/>
                        <a:t>…</a:t>
                      </a:r>
                    </a:p>
                  </a:txBody>
                  <a:tcPr>
                    <a:solidFill>
                      <a:srgbClr val="C6C0AA">
                        <a:alpha val="50000"/>
                      </a:srgbClr>
                    </a:solidFill>
                  </a:tcPr>
                </a:tc>
                <a:extLst>
                  <a:ext uri="{0D108BD9-81ED-4DB2-BD59-A6C34878D82A}">
                    <a16:rowId xmlns:a16="http://schemas.microsoft.com/office/drawing/2014/main" val="1969825376"/>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216</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Mike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err="1">
                          <a:ln>
                            <a:noFill/>
                          </a:ln>
                          <a:solidFill>
                            <a:schemeClr val="tx2">
                              <a:lumMod val="90000"/>
                            </a:schemeClr>
                          </a:solidFill>
                          <a:effectLst/>
                          <a:latin typeface="Consolas" pitchFamily="49" charset="0"/>
                          <a:ea typeface="+mn-ea"/>
                          <a:cs typeface="+mn-cs"/>
                        </a:rPr>
                        <a:t>Seamans</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178</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Barbara</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Moreland</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62452203"/>
                  </a:ext>
                </a:extLst>
              </a:tr>
              <a:tr h="393432">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68000505"/>
                  </a:ext>
                </a:extLst>
              </a:tr>
            </a:tbl>
          </a:graphicData>
        </a:graphic>
      </p:graphicFrame>
    </p:spTree>
    <p:extLst>
      <p:ext uri="{BB962C8B-B14F-4D97-AF65-F5344CB8AC3E}">
        <p14:creationId xmlns:p14="http://schemas.microsoft.com/office/powerpoint/2010/main" val="182365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26</a:t>
            </a:fld>
            <a:endParaRPr lang="en-US" dirty="0"/>
          </a:p>
        </p:txBody>
      </p:sp>
      <p:sp>
        <p:nvSpPr>
          <p:cNvPr id="465922" name="Rectangle 2"/>
          <p:cNvSpPr>
            <a:spLocks noGrp="1" noChangeArrowheads="1"/>
          </p:cNvSpPr>
          <p:nvPr>
            <p:ph type="title"/>
          </p:nvPr>
        </p:nvSpPr>
        <p:spPr/>
        <p:txBody>
          <a:bodyPr/>
          <a:lstStyle/>
          <a:p>
            <a:r>
              <a:rPr lang="en-US" dirty="0"/>
              <a:t>Solution: Higher Salary </a:t>
            </a:r>
            <a:endParaRPr lang="bg-BG" dirty="0"/>
          </a:p>
        </p:txBody>
      </p:sp>
      <p:sp>
        <p:nvSpPr>
          <p:cNvPr id="11" name="Rectangle 4"/>
          <p:cNvSpPr>
            <a:spLocks noChangeArrowheads="1"/>
          </p:cNvSpPr>
          <p:nvPr/>
        </p:nvSpPr>
        <p:spPr bwMode="auto">
          <a:xfrm>
            <a:off x="1141412" y="1828800"/>
            <a:ext cx="9828213" cy="353943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r>
              <a:rPr lang="en-US" sz="3200" b="1" dirty="0">
                <a:latin typeface="Consolas" panose="020B0609020204030204" pitchFamily="49" charset="0"/>
              </a:rPr>
              <a:t>SELECT </a:t>
            </a:r>
            <a:r>
              <a:rPr lang="en-US" sz="3200" b="1" dirty="0">
                <a:solidFill>
                  <a:srgbClr val="F3CD60"/>
                </a:solidFill>
                <a:latin typeface="Consolas" panose="020B0609020204030204" pitchFamily="49" charset="0"/>
              </a:rPr>
              <a:t>COUNT</a:t>
            </a:r>
            <a:r>
              <a:rPr lang="en-US" sz="3200" b="1" dirty="0">
                <a:latin typeface="Consolas" panose="020B0609020204030204" pitchFamily="49" charset="0"/>
              </a:rPr>
              <a:t>(e.</a:t>
            </a:r>
            <a:r>
              <a:rPr lang="en-US" sz="3200" b="1" noProof="1">
                <a:latin typeface="Consolas" panose="020B0609020204030204" pitchFamily="49" charset="0"/>
              </a:rPr>
              <a:t>employee</a:t>
            </a:r>
            <a:r>
              <a:rPr lang="en-US" sz="3200" b="1" dirty="0">
                <a:latin typeface="Consolas" panose="020B0609020204030204" pitchFamily="49" charset="0"/>
              </a:rPr>
              <a:t>_id) AS `count` </a:t>
            </a:r>
          </a:p>
          <a:p>
            <a:r>
              <a:rPr lang="en-US" sz="3200" b="1" dirty="0">
                <a:latin typeface="Consolas" panose="020B0609020204030204" pitchFamily="49" charset="0"/>
              </a:rPr>
              <a:t>FROM employees AS </a:t>
            </a:r>
            <a:r>
              <a:rPr lang="en-US" sz="3200" b="1" dirty="0">
                <a:solidFill>
                  <a:srgbClr val="F3CD60"/>
                </a:solidFill>
                <a:latin typeface="Consolas" panose="020B0609020204030204" pitchFamily="49" charset="0"/>
              </a:rPr>
              <a:t>e</a:t>
            </a:r>
          </a:p>
          <a:p>
            <a:r>
              <a:rPr lang="en-US" sz="3200" b="1" dirty="0">
                <a:latin typeface="Consolas" panose="020B0609020204030204" pitchFamily="49" charset="0"/>
              </a:rPr>
              <a:t>WHERE e.</a:t>
            </a:r>
            <a:r>
              <a:rPr lang="en-US" sz="3200" b="1" noProof="1">
                <a:latin typeface="Consolas" panose="020B0609020204030204" pitchFamily="49" charset="0"/>
              </a:rPr>
              <a:t>salary</a:t>
            </a:r>
            <a:r>
              <a:rPr lang="en-US" sz="3200" b="1" dirty="0">
                <a:latin typeface="Consolas" panose="020B0609020204030204" pitchFamily="49" charset="0"/>
              </a:rPr>
              <a:t> </a:t>
            </a:r>
            <a:r>
              <a:rPr lang="en-US" sz="3200" b="1" dirty="0">
                <a:solidFill>
                  <a:srgbClr val="F3CD60"/>
                </a:solidFill>
                <a:latin typeface="Consolas" panose="020B0609020204030204" pitchFamily="49" charset="0"/>
              </a:rPr>
              <a:t>&gt;</a:t>
            </a:r>
          </a:p>
          <a:p>
            <a:r>
              <a:rPr lang="en-US" sz="3200" b="1" dirty="0">
                <a:solidFill>
                  <a:srgbClr val="F3CD60"/>
                </a:solidFill>
                <a:latin typeface="Consolas" panose="020B0609020204030204" pitchFamily="49" charset="0"/>
              </a:rPr>
              <a:t>(</a:t>
            </a:r>
          </a:p>
          <a:p>
            <a:r>
              <a:rPr lang="en-US" sz="3200" b="1" dirty="0">
                <a:latin typeface="Consolas" panose="020B0609020204030204" pitchFamily="49" charset="0"/>
              </a:rPr>
              <a:t>SELECT </a:t>
            </a:r>
            <a:r>
              <a:rPr lang="en-US" sz="3200" b="1" dirty="0">
                <a:solidFill>
                  <a:srgbClr val="F3CD60"/>
                </a:solidFill>
                <a:latin typeface="Consolas" panose="020B0609020204030204" pitchFamily="49" charset="0"/>
              </a:rPr>
              <a:t>AVG</a:t>
            </a:r>
            <a:r>
              <a:rPr lang="en-US" sz="3200" b="1" dirty="0">
                <a:latin typeface="Consolas" panose="020B0609020204030204" pitchFamily="49" charset="0"/>
              </a:rPr>
              <a:t>(salary) AS         </a:t>
            </a:r>
            <a:r>
              <a:rPr lang="en-US" sz="3200" b="1" noProof="1">
                <a:latin typeface="Consolas" panose="020B0609020204030204" pitchFamily="49" charset="0"/>
              </a:rPr>
              <a:t>'average</a:t>
            </a:r>
            <a:r>
              <a:rPr lang="en-US" sz="3200" b="1" dirty="0">
                <a:latin typeface="Consolas" panose="020B0609020204030204" pitchFamily="49" charset="0"/>
              </a:rPr>
              <a:t>_</a:t>
            </a:r>
            <a:r>
              <a:rPr lang="en-US" sz="3200" b="1" noProof="1">
                <a:latin typeface="Consolas" panose="020B0609020204030204" pitchFamily="49" charset="0"/>
              </a:rPr>
              <a:t>salary</a:t>
            </a:r>
            <a:r>
              <a:rPr lang="en-US" sz="3200" b="1" dirty="0">
                <a:latin typeface="Consolas" panose="020B0609020204030204" pitchFamily="49" charset="0"/>
              </a:rPr>
              <a:t>' FROM employees</a:t>
            </a:r>
          </a:p>
          <a:p>
            <a:r>
              <a:rPr lang="en-US" sz="3200" b="1" dirty="0">
                <a:solidFill>
                  <a:srgbClr val="F3CD60"/>
                </a:solidFill>
                <a:latin typeface="Consolas" panose="020B0609020204030204" pitchFamily="49" charset="0"/>
              </a:rPr>
              <a:t>)</a:t>
            </a:r>
            <a:r>
              <a:rPr lang="en-US" sz="3200" b="1" dirty="0">
                <a:latin typeface="Consolas" panose="020B0609020204030204" pitchFamily="49" charset="0"/>
              </a:rPr>
              <a:t>;</a:t>
            </a:r>
          </a:p>
        </p:txBody>
      </p:sp>
    </p:spTree>
    <p:extLst>
      <p:ext uri="{BB962C8B-B14F-4D97-AF65-F5344CB8AC3E}">
        <p14:creationId xmlns:p14="http://schemas.microsoft.com/office/powerpoint/2010/main" val="2186633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0" name="Rectangle 2"/>
          <p:cNvSpPr>
            <a:spLocks noGrp="1" noChangeArrowheads="1"/>
          </p:cNvSpPr>
          <p:nvPr>
            <p:ph type="title"/>
          </p:nvPr>
        </p:nvSpPr>
        <p:spPr>
          <a:xfrm>
            <a:off x="1446212" y="4806240"/>
            <a:ext cx="8938472" cy="820600"/>
          </a:xfrm>
        </p:spPr>
        <p:txBody>
          <a:bodyPr/>
          <a:lstStyle/>
          <a:p>
            <a:r>
              <a:rPr lang="en-US" dirty="0"/>
              <a:t>Indices</a:t>
            </a:r>
            <a:endParaRPr lang="bg-BG" dirty="0"/>
          </a:p>
        </p:txBody>
      </p:sp>
      <p:sp>
        <p:nvSpPr>
          <p:cNvPr id="4" name="Subtitle 3"/>
          <p:cNvSpPr>
            <a:spLocks noGrp="1"/>
          </p:cNvSpPr>
          <p:nvPr>
            <p:ph type="body" idx="1"/>
          </p:nvPr>
        </p:nvSpPr>
        <p:spPr>
          <a:xfrm>
            <a:off x="554884" y="5658678"/>
            <a:ext cx="10721128" cy="719034"/>
          </a:xfrm>
        </p:spPr>
        <p:txBody>
          <a:bodyPr/>
          <a:lstStyle/>
          <a:p>
            <a:r>
              <a:rPr lang="en-US" dirty="0">
                <a:solidFill>
                  <a:srgbClr val="F0A230"/>
                </a:solidFill>
              </a:rPr>
              <a:t>Clustered and Non-Clustered Indices</a:t>
            </a:r>
          </a:p>
        </p:txBody>
      </p:sp>
      <p:pic>
        <p:nvPicPr>
          <p:cNvPr id="5" name="Picture 2" descr="http://www.buchanindustries.com/img/mtindexes/mt-index-main.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4316" y="1295400"/>
            <a:ext cx="4462264" cy="3390690"/>
          </a:xfrm>
          <a:prstGeom prst="roundRect">
            <a:avLst>
              <a:gd name="adj" fmla="val 4655"/>
            </a:avLst>
          </a:prstGeom>
          <a:noFill/>
          <a:effectLst>
            <a:softEdge rad="63500"/>
          </a:effectLst>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66206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28</a:t>
            </a:fld>
            <a:endParaRPr lang="en-US" dirty="0"/>
          </a:p>
        </p:txBody>
      </p:sp>
      <p:sp>
        <p:nvSpPr>
          <p:cNvPr id="500739" name="Rectangle 3"/>
          <p:cNvSpPr>
            <a:spLocks noGrp="1" noChangeArrowheads="1"/>
          </p:cNvSpPr>
          <p:nvPr>
            <p:ph idx="1"/>
          </p:nvPr>
        </p:nvSpPr>
        <p:spPr/>
        <p:txBody>
          <a:bodyPr/>
          <a:lstStyle/>
          <a:p>
            <a:pPr>
              <a:spcBef>
                <a:spcPct val="25000"/>
              </a:spcBef>
            </a:pPr>
            <a:r>
              <a:rPr lang="en-US" dirty="0"/>
              <a:t>Structures associated with a table or view that speeds retrieval of rows </a:t>
            </a:r>
          </a:p>
          <a:p>
            <a:pPr lvl="1">
              <a:spcBef>
                <a:spcPct val="25000"/>
              </a:spcBef>
            </a:pPr>
            <a:r>
              <a:rPr lang="en-US" dirty="0"/>
              <a:t>Usually implemented as </a:t>
            </a:r>
            <a:r>
              <a:rPr lang="en-US" dirty="0">
                <a:solidFill>
                  <a:srgbClr val="F3CD60"/>
                </a:solidFill>
              </a:rPr>
              <a:t>B-trees</a:t>
            </a:r>
            <a:endParaRPr lang="bg-BG" dirty="0"/>
          </a:p>
          <a:p>
            <a:pPr>
              <a:spcBef>
                <a:spcPct val="25000"/>
              </a:spcBef>
            </a:pPr>
            <a:r>
              <a:rPr lang="en-US" dirty="0"/>
              <a:t>Indices can be built-in the table (</a:t>
            </a:r>
            <a:r>
              <a:rPr lang="en-US" dirty="0">
                <a:solidFill>
                  <a:srgbClr val="F3CD60"/>
                </a:solidFill>
              </a:rPr>
              <a:t>clustered</a:t>
            </a:r>
            <a:r>
              <a:rPr lang="en-US" dirty="0"/>
              <a:t>) or stored externally (</a:t>
            </a:r>
            <a:r>
              <a:rPr lang="en-US" dirty="0">
                <a:solidFill>
                  <a:srgbClr val="F3CD60"/>
                </a:solidFill>
              </a:rPr>
              <a:t>non-clustered</a:t>
            </a:r>
            <a:r>
              <a:rPr lang="en-US" dirty="0"/>
              <a:t>)</a:t>
            </a:r>
            <a:endParaRPr lang="bg-BG" dirty="0"/>
          </a:p>
          <a:p>
            <a:pPr>
              <a:spcBef>
                <a:spcPct val="25000"/>
              </a:spcBef>
            </a:pPr>
            <a:r>
              <a:rPr lang="en-US" dirty="0"/>
              <a:t>Adding and deleting records in indexed tables is slower!</a:t>
            </a:r>
          </a:p>
          <a:p>
            <a:pPr lvl="1">
              <a:spcBef>
                <a:spcPct val="25000"/>
              </a:spcBef>
            </a:pPr>
            <a:r>
              <a:rPr lang="en-US" dirty="0"/>
              <a:t>Indices should be used for big tables only (e.g. </a:t>
            </a:r>
            <a:r>
              <a:rPr lang="en-US" dirty="0">
                <a:latin typeface="Consolas" pitchFamily="49" charset="0"/>
                <a:cs typeface="Consolas" pitchFamily="49" charset="0"/>
              </a:rPr>
              <a:t>50</a:t>
            </a:r>
            <a:r>
              <a:rPr lang="en-US" dirty="0"/>
              <a:t> </a:t>
            </a:r>
            <a:r>
              <a:rPr lang="en-US" dirty="0">
                <a:latin typeface="Consolas" pitchFamily="49" charset="0"/>
                <a:cs typeface="Consolas" pitchFamily="49" charset="0"/>
              </a:rPr>
              <a:t>000</a:t>
            </a:r>
            <a:r>
              <a:rPr lang="en-US" dirty="0"/>
              <a:t> rows)</a:t>
            </a:r>
            <a:endParaRPr lang="bg-BG" dirty="0"/>
          </a:p>
        </p:txBody>
      </p:sp>
      <p:sp>
        <p:nvSpPr>
          <p:cNvPr id="500738" name="Rectangle 2"/>
          <p:cNvSpPr>
            <a:spLocks noGrp="1" noChangeArrowheads="1"/>
          </p:cNvSpPr>
          <p:nvPr>
            <p:ph type="title"/>
          </p:nvPr>
        </p:nvSpPr>
        <p:spPr/>
        <p:txBody>
          <a:bodyPr/>
          <a:lstStyle/>
          <a:p>
            <a:r>
              <a:rPr lang="en-US" dirty="0"/>
              <a:t>Indices</a:t>
            </a:r>
            <a:endParaRPr lang="bg-BG" dirty="0"/>
          </a:p>
        </p:txBody>
      </p:sp>
    </p:spTree>
    <p:extLst>
      <p:ext uri="{BB962C8B-B14F-4D97-AF65-F5344CB8AC3E}">
        <p14:creationId xmlns:p14="http://schemas.microsoft.com/office/powerpoint/2010/main" val="1233484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07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073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0073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0073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0739"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rmAutofit/>
          </a:bodyPr>
          <a:lstStyle/>
          <a:p>
            <a:pPr>
              <a:spcBef>
                <a:spcPts val="300"/>
              </a:spcBef>
              <a:spcAft>
                <a:spcPts val="300"/>
              </a:spcAft>
            </a:pPr>
            <a:r>
              <a:rPr lang="en-US" dirty="0">
                <a:solidFill>
                  <a:srgbClr val="F3CD60"/>
                </a:solidFill>
              </a:rPr>
              <a:t>Clustered </a:t>
            </a:r>
            <a:r>
              <a:rPr lang="en-US" dirty="0" err="1">
                <a:solidFill>
                  <a:srgbClr val="F3CD60"/>
                </a:solidFill>
              </a:rPr>
              <a:t>indexe</a:t>
            </a:r>
            <a:r>
              <a:rPr lang="en-US" dirty="0">
                <a:solidFill>
                  <a:srgbClr val="F3CD60"/>
                </a:solidFill>
              </a:rPr>
              <a:t> determine the order of data</a:t>
            </a:r>
          </a:p>
          <a:p>
            <a:pPr lvl="1">
              <a:spcBef>
                <a:spcPts val="300"/>
              </a:spcBef>
              <a:spcAft>
                <a:spcPts val="300"/>
              </a:spcAft>
            </a:pPr>
            <a:r>
              <a:rPr lang="en-US" dirty="0"/>
              <a:t>Very useful for fast execution of </a:t>
            </a:r>
            <a:r>
              <a:rPr lang="en-US" b="1" dirty="0">
                <a:solidFill>
                  <a:srgbClr val="F3CD60"/>
                </a:solidFill>
                <a:latin typeface="Consolas" panose="020B0609020204030204" pitchFamily="49" charset="0"/>
                <a:cs typeface="Consolas" panose="020B0609020204030204" pitchFamily="49" charset="0"/>
              </a:rPr>
              <a:t>WHERE</a:t>
            </a:r>
            <a:r>
              <a:rPr lang="en-US" dirty="0"/>
              <a:t>, </a:t>
            </a:r>
            <a:r>
              <a:rPr lang="en-US" b="1" dirty="0">
                <a:solidFill>
                  <a:srgbClr val="F3CD60"/>
                </a:solidFill>
                <a:latin typeface="Consolas" panose="020B0609020204030204" pitchFamily="49" charset="0"/>
                <a:cs typeface="Consolas" panose="020B0609020204030204" pitchFamily="49" charset="0"/>
              </a:rPr>
              <a:t>ORDER</a:t>
            </a:r>
            <a:r>
              <a:rPr lang="en-US" b="1" dirty="0">
                <a:solidFill>
                  <a:schemeClr val="tx2">
                    <a:lumMod val="75000"/>
                  </a:schemeClr>
                </a:solidFill>
                <a:cs typeface="Consolas" panose="020B0609020204030204" pitchFamily="49" charset="0"/>
              </a:rPr>
              <a:t> </a:t>
            </a:r>
            <a:r>
              <a:rPr lang="en-US" b="1" dirty="0">
                <a:solidFill>
                  <a:srgbClr val="F3CD60"/>
                </a:solidFill>
                <a:latin typeface="Consolas" panose="020B0609020204030204" pitchFamily="49" charset="0"/>
                <a:cs typeface="Consolas" panose="020B0609020204030204" pitchFamily="49" charset="0"/>
              </a:rPr>
              <a:t>BY</a:t>
            </a:r>
            <a:r>
              <a:rPr lang="en-US" b="1" dirty="0">
                <a:solidFill>
                  <a:schemeClr val="tx2">
                    <a:lumMod val="75000"/>
                  </a:schemeClr>
                </a:solidFill>
                <a:cs typeface="Consolas" panose="020B0609020204030204" pitchFamily="49" charset="0"/>
              </a:rPr>
              <a:t> </a:t>
            </a:r>
            <a:r>
              <a:rPr lang="en-US" dirty="0"/>
              <a:t>and </a:t>
            </a:r>
            <a:r>
              <a:rPr lang="en-US" b="1" dirty="0">
                <a:solidFill>
                  <a:srgbClr val="F3CD60"/>
                </a:solidFill>
                <a:latin typeface="Consolas" panose="020B0609020204030204" pitchFamily="49" charset="0"/>
                <a:cs typeface="Consolas" panose="020B0609020204030204" pitchFamily="49" charset="0"/>
              </a:rPr>
              <a:t>GROUP</a:t>
            </a:r>
            <a:r>
              <a:rPr lang="en-US" b="1" dirty="0">
                <a:solidFill>
                  <a:schemeClr val="tx2">
                    <a:lumMod val="75000"/>
                  </a:schemeClr>
                </a:solidFill>
                <a:cs typeface="Consolas" panose="020B0609020204030204" pitchFamily="49" charset="0"/>
              </a:rPr>
              <a:t> </a:t>
            </a:r>
            <a:r>
              <a:rPr lang="en-US" b="1" dirty="0">
                <a:solidFill>
                  <a:srgbClr val="F3CD60"/>
                </a:solidFill>
                <a:latin typeface="Consolas" panose="020B0609020204030204" pitchFamily="49" charset="0"/>
                <a:cs typeface="Consolas" panose="020B0609020204030204" pitchFamily="49" charset="0"/>
              </a:rPr>
              <a:t>BY</a:t>
            </a:r>
            <a:r>
              <a:rPr lang="en-US" b="1" dirty="0">
                <a:solidFill>
                  <a:schemeClr val="tx2">
                    <a:lumMod val="75000"/>
                  </a:schemeClr>
                </a:solidFill>
                <a:cs typeface="Consolas" panose="020B0609020204030204" pitchFamily="49" charset="0"/>
              </a:rPr>
              <a:t> </a:t>
            </a:r>
            <a:r>
              <a:rPr lang="en-US" dirty="0"/>
              <a:t>clauses</a:t>
            </a:r>
          </a:p>
          <a:p>
            <a:pPr>
              <a:spcBef>
                <a:spcPts val="300"/>
              </a:spcBef>
              <a:spcAft>
                <a:spcPts val="300"/>
              </a:spcAft>
            </a:pPr>
            <a:r>
              <a:rPr lang="en-US" dirty="0"/>
              <a:t>Maximum </a:t>
            </a:r>
            <a:r>
              <a:rPr lang="en-US" dirty="0">
                <a:latin typeface="Consolas" pitchFamily="49" charset="0"/>
                <a:cs typeface="Consolas" pitchFamily="49" charset="0"/>
              </a:rPr>
              <a:t>1</a:t>
            </a:r>
            <a:r>
              <a:rPr lang="en-US" dirty="0"/>
              <a:t> clustered index per table</a:t>
            </a:r>
          </a:p>
          <a:p>
            <a:pPr lvl="1">
              <a:spcBef>
                <a:spcPts val="300"/>
              </a:spcBef>
              <a:spcAft>
                <a:spcPts val="300"/>
              </a:spcAft>
            </a:pPr>
            <a:r>
              <a:rPr lang="en-US" dirty="0"/>
              <a:t>If a table has no clustered index, </a:t>
            </a:r>
            <a:br>
              <a:rPr lang="en-US" dirty="0"/>
            </a:br>
            <a:r>
              <a:rPr lang="en-US" dirty="0"/>
              <a:t>its data rows are stored in an </a:t>
            </a:r>
            <a:br>
              <a:rPr lang="en-US" dirty="0"/>
            </a:br>
            <a:r>
              <a:rPr lang="en-US" dirty="0">
                <a:solidFill>
                  <a:srgbClr val="F3CD60"/>
                </a:solidFill>
              </a:rPr>
              <a:t>unordered structure </a:t>
            </a:r>
            <a:r>
              <a:rPr lang="en-US" dirty="0"/>
              <a:t>(heap)</a:t>
            </a:r>
          </a:p>
        </p:txBody>
      </p:sp>
      <p:sp>
        <p:nvSpPr>
          <p:cNvPr id="4" name="Title 3"/>
          <p:cNvSpPr>
            <a:spLocks noGrp="1"/>
          </p:cNvSpPr>
          <p:nvPr>
            <p:ph type="title"/>
          </p:nvPr>
        </p:nvSpPr>
        <p:spPr/>
        <p:txBody>
          <a:bodyPr/>
          <a:lstStyle/>
          <a:p>
            <a:r>
              <a:rPr lang="en-US" dirty="0"/>
              <a:t>Clustered Indices</a:t>
            </a:r>
          </a:p>
        </p:txBody>
      </p:sp>
      <p:sp>
        <p:nvSpPr>
          <p:cNvPr id="2" name="Slide Number Placeholder 1"/>
          <p:cNvSpPr>
            <a:spLocks noGrp="1"/>
          </p:cNvSpPr>
          <p:nvPr>
            <p:ph type="sldNum" sz="quarter" idx="4"/>
          </p:nvPr>
        </p:nvSpPr>
        <p:spPr/>
        <p:txBody>
          <a:bodyPr/>
          <a:lstStyle/>
          <a:p>
            <a:fld id="{C014DD1E-5D91-48A3-AD6D-45FBA980D106}" type="slidenum">
              <a:rPr lang="en-US" smtClean="0"/>
              <a:pPr/>
              <a:t>29</a:t>
            </a:fld>
            <a:endParaRPr lang="en-US" dirty="0"/>
          </a:p>
        </p:txBody>
      </p:sp>
      <p:sp>
        <p:nvSpPr>
          <p:cNvPr id="6" name="Rectangle 9"/>
          <p:cNvSpPr/>
          <p:nvPr/>
        </p:nvSpPr>
        <p:spPr>
          <a:xfrm>
            <a:off x="8380412" y="3505200"/>
            <a:ext cx="1066800"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Keys</a:t>
            </a:r>
          </a:p>
        </p:txBody>
      </p:sp>
      <p:grpSp>
        <p:nvGrpSpPr>
          <p:cNvPr id="7" name="Group 39"/>
          <p:cNvGrpSpPr/>
          <p:nvPr/>
        </p:nvGrpSpPr>
        <p:grpSpPr>
          <a:xfrm>
            <a:off x="5896290" y="5433826"/>
            <a:ext cx="5194074" cy="836369"/>
            <a:chOff x="5561012" y="5334000"/>
            <a:chExt cx="5194074" cy="836369"/>
          </a:xfrm>
        </p:grpSpPr>
        <p:sp>
          <p:nvSpPr>
            <p:cNvPr id="8" name="Rectangle: Rounded Corners 13"/>
            <p:cNvSpPr/>
            <p:nvPr/>
          </p:nvSpPr>
          <p:spPr>
            <a:xfrm>
              <a:off x="5561012" y="5334000"/>
              <a:ext cx="5194074" cy="836369"/>
            </a:xfrm>
            <a:prstGeom prst="roundRect">
              <a:avLst>
                <a:gd name="adj" fmla="val 5319"/>
              </a:avLst>
            </a:prstGeom>
            <a:solidFill>
              <a:srgbClr val="F0A22E">
                <a:alpha val="25098"/>
              </a:srgbClr>
            </a:solidFill>
            <a:ln w="38100">
              <a:solidFill>
                <a:srgbClr val="F3CD60"/>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b="1" dirty="0">
                  <a:solidFill>
                    <a:srgbClr val="FBEEDC"/>
                  </a:solidFill>
                  <a:effectLst>
                    <a:outerShdw blurRad="38100" dist="38100" dir="2700000" algn="tl">
                      <a:srgbClr val="000000">
                        <a:alpha val="43137"/>
                      </a:srgbClr>
                    </a:outerShdw>
                  </a:effectLst>
                  <a:latin typeface="Consolas" pitchFamily="49" charset="0"/>
                  <a:cs typeface="Consolas" pitchFamily="49" charset="0"/>
                </a:rPr>
                <a:t>Data</a:t>
              </a:r>
            </a:p>
          </p:txBody>
        </p:sp>
        <p:grpSp>
          <p:nvGrpSpPr>
            <p:cNvPr id="9" name="Group 14"/>
            <p:cNvGrpSpPr/>
            <p:nvPr/>
          </p:nvGrpSpPr>
          <p:grpSpPr>
            <a:xfrm>
              <a:off x="6551136" y="5499904"/>
              <a:ext cx="609600" cy="533400"/>
              <a:chOff x="3998912" y="2209800"/>
              <a:chExt cx="609600" cy="533400"/>
            </a:xfrm>
          </p:grpSpPr>
          <p:sp>
            <p:nvSpPr>
              <p:cNvPr id="28" name="Rectangle: Folded Corner 15"/>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9" name="TextBox 16"/>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0" name="Group 17"/>
            <p:cNvGrpSpPr/>
            <p:nvPr/>
          </p:nvGrpSpPr>
          <p:grpSpPr>
            <a:xfrm>
              <a:off x="7141097" y="5499904"/>
              <a:ext cx="609600" cy="533400"/>
              <a:chOff x="3998912" y="2209800"/>
              <a:chExt cx="609600" cy="533400"/>
            </a:xfrm>
          </p:grpSpPr>
          <p:sp>
            <p:nvSpPr>
              <p:cNvPr id="26" name="Rectangle: Folded Corner 18"/>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7" name="TextBox 19"/>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1" name="Group 20"/>
            <p:cNvGrpSpPr/>
            <p:nvPr/>
          </p:nvGrpSpPr>
          <p:grpSpPr>
            <a:xfrm>
              <a:off x="7731058" y="5499904"/>
              <a:ext cx="609600" cy="533400"/>
              <a:chOff x="3998912" y="2209800"/>
              <a:chExt cx="609600" cy="533400"/>
            </a:xfrm>
          </p:grpSpPr>
          <p:sp>
            <p:nvSpPr>
              <p:cNvPr id="24" name="Rectangle: Folded Corner 21"/>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5" name="TextBox 22"/>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2" name="Group 23"/>
            <p:cNvGrpSpPr/>
            <p:nvPr/>
          </p:nvGrpSpPr>
          <p:grpSpPr>
            <a:xfrm>
              <a:off x="8321019" y="5499904"/>
              <a:ext cx="609600" cy="533400"/>
              <a:chOff x="3998912" y="2209800"/>
              <a:chExt cx="609600" cy="533400"/>
            </a:xfrm>
          </p:grpSpPr>
          <p:sp>
            <p:nvSpPr>
              <p:cNvPr id="22" name="Rectangle: Folded Corner 24"/>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3" name="TextBox 25"/>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3" name="Group 26"/>
            <p:cNvGrpSpPr/>
            <p:nvPr/>
          </p:nvGrpSpPr>
          <p:grpSpPr>
            <a:xfrm>
              <a:off x="8910980" y="5499904"/>
              <a:ext cx="609600" cy="533400"/>
              <a:chOff x="3998912" y="2209800"/>
              <a:chExt cx="609600" cy="533400"/>
            </a:xfrm>
          </p:grpSpPr>
          <p:sp>
            <p:nvSpPr>
              <p:cNvPr id="20" name="Rectangle: Folded Corner 27"/>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1" name="TextBox 28"/>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4" name="Group 33"/>
            <p:cNvGrpSpPr/>
            <p:nvPr/>
          </p:nvGrpSpPr>
          <p:grpSpPr>
            <a:xfrm>
              <a:off x="9500941" y="5499904"/>
              <a:ext cx="609600" cy="533400"/>
              <a:chOff x="3998912" y="2209800"/>
              <a:chExt cx="609600" cy="533400"/>
            </a:xfrm>
          </p:grpSpPr>
          <p:sp>
            <p:nvSpPr>
              <p:cNvPr id="18" name="Rectangle: Folded Corner 34"/>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9" name="TextBox 35"/>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5" name="Group 36"/>
            <p:cNvGrpSpPr/>
            <p:nvPr/>
          </p:nvGrpSpPr>
          <p:grpSpPr>
            <a:xfrm>
              <a:off x="10090901" y="5499904"/>
              <a:ext cx="609600" cy="533400"/>
              <a:chOff x="3998912" y="2209800"/>
              <a:chExt cx="609600" cy="533400"/>
            </a:xfrm>
          </p:grpSpPr>
          <p:sp>
            <p:nvSpPr>
              <p:cNvPr id="16" name="Rectangle: Folded Corner 37"/>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7" name="TextBox 38"/>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sp>
        <p:nvSpPr>
          <p:cNvPr id="30" name="Rectangle 40"/>
          <p:cNvSpPr/>
          <p:nvPr/>
        </p:nvSpPr>
        <p:spPr>
          <a:xfrm>
            <a:off x="8276566" y="4396640"/>
            <a:ext cx="1274492"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100-199</a:t>
            </a:r>
            <a:endParaRPr lang="en-US" sz="2000" dirty="0"/>
          </a:p>
        </p:txBody>
      </p:sp>
      <p:sp>
        <p:nvSpPr>
          <p:cNvPr id="31" name="Rectangle 41"/>
          <p:cNvSpPr/>
          <p:nvPr/>
        </p:nvSpPr>
        <p:spPr>
          <a:xfrm>
            <a:off x="6798735" y="4396640"/>
            <a:ext cx="1395256"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0-99</a:t>
            </a:r>
          </a:p>
        </p:txBody>
      </p:sp>
      <p:sp>
        <p:nvSpPr>
          <p:cNvPr id="32" name="Rectangle 42"/>
          <p:cNvSpPr/>
          <p:nvPr/>
        </p:nvSpPr>
        <p:spPr>
          <a:xfrm>
            <a:off x="9633633" y="4396640"/>
            <a:ext cx="1402146"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200-299</a:t>
            </a:r>
            <a:endParaRPr lang="en-US" sz="2800" dirty="0"/>
          </a:p>
        </p:txBody>
      </p:sp>
      <p:cxnSp>
        <p:nvCxnSpPr>
          <p:cNvPr id="33" name="Connector: Elbow 44"/>
          <p:cNvCxnSpPr>
            <a:cxnSpLocks/>
            <a:stCxn id="6" idx="1"/>
            <a:endCxn id="31" idx="0"/>
          </p:cNvCxnSpPr>
          <p:nvPr/>
        </p:nvCxnSpPr>
        <p:spPr>
          <a:xfrm rot="10800000" flipV="1">
            <a:off x="7496364" y="3771900"/>
            <a:ext cx="884049" cy="624740"/>
          </a:xfrm>
          <a:prstGeom prst="bentConnector2">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46"/>
          <p:cNvCxnSpPr>
            <a:cxnSpLocks/>
            <a:stCxn id="6" idx="3"/>
            <a:endCxn id="32" idx="0"/>
          </p:cNvCxnSpPr>
          <p:nvPr/>
        </p:nvCxnSpPr>
        <p:spPr>
          <a:xfrm>
            <a:off x="9447212" y="3771900"/>
            <a:ext cx="887494" cy="624740"/>
          </a:xfrm>
          <a:prstGeom prst="bentConnector2">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48"/>
          <p:cNvCxnSpPr>
            <a:cxnSpLocks/>
            <a:stCxn id="6" idx="2"/>
            <a:endCxn id="30" idx="0"/>
          </p:cNvCxnSpPr>
          <p:nvPr/>
        </p:nvCxnSpPr>
        <p:spPr>
          <a:xfrm>
            <a:off x="8913812" y="4038600"/>
            <a:ext cx="0" cy="35804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50"/>
          <p:cNvCxnSpPr>
            <a:cxnSpLocks/>
            <a:stCxn id="31" idx="2"/>
          </p:cNvCxnSpPr>
          <p:nvPr/>
        </p:nvCxnSpPr>
        <p:spPr>
          <a:xfrm flipH="1">
            <a:off x="7191215" y="4930040"/>
            <a:ext cx="305148"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52"/>
          <p:cNvCxnSpPr>
            <a:cxnSpLocks/>
            <a:stCxn id="31" idx="2"/>
            <a:endCxn id="26" idx="2"/>
          </p:cNvCxnSpPr>
          <p:nvPr/>
        </p:nvCxnSpPr>
        <p:spPr>
          <a:xfrm>
            <a:off x="7496363" y="4930040"/>
            <a:ext cx="284812"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54"/>
          <p:cNvCxnSpPr>
            <a:cxnSpLocks/>
            <a:stCxn id="30" idx="2"/>
            <a:endCxn id="24" idx="2"/>
          </p:cNvCxnSpPr>
          <p:nvPr/>
        </p:nvCxnSpPr>
        <p:spPr>
          <a:xfrm flipH="1">
            <a:off x="8371136" y="4930040"/>
            <a:ext cx="542676"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56"/>
          <p:cNvCxnSpPr>
            <a:cxnSpLocks/>
            <a:stCxn id="30" idx="2"/>
            <a:endCxn id="22" idx="2"/>
          </p:cNvCxnSpPr>
          <p:nvPr/>
        </p:nvCxnSpPr>
        <p:spPr>
          <a:xfrm>
            <a:off x="8913812" y="4930040"/>
            <a:ext cx="47285"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58"/>
          <p:cNvCxnSpPr>
            <a:cxnSpLocks/>
            <a:stCxn id="30" idx="2"/>
            <a:endCxn id="20" idx="2"/>
          </p:cNvCxnSpPr>
          <p:nvPr/>
        </p:nvCxnSpPr>
        <p:spPr>
          <a:xfrm>
            <a:off x="8913812" y="4930040"/>
            <a:ext cx="637246"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60"/>
          <p:cNvCxnSpPr>
            <a:cxnSpLocks/>
            <a:stCxn id="32" idx="2"/>
            <a:endCxn id="18" idx="2"/>
          </p:cNvCxnSpPr>
          <p:nvPr/>
        </p:nvCxnSpPr>
        <p:spPr>
          <a:xfrm flipH="1">
            <a:off x="10141019" y="4930040"/>
            <a:ext cx="193687"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64"/>
          <p:cNvCxnSpPr>
            <a:cxnSpLocks/>
            <a:stCxn id="32" idx="2"/>
            <a:endCxn id="16" idx="2"/>
          </p:cNvCxnSpPr>
          <p:nvPr/>
        </p:nvCxnSpPr>
        <p:spPr>
          <a:xfrm>
            <a:off x="10334706" y="4930040"/>
            <a:ext cx="396273"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485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31"/>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6"/>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37"/>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38"/>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39"/>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40"/>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41"/>
                                        </p:tgtEl>
                                        <p:attrNameLst>
                                          <p:attrName>style.visibility</p:attrName>
                                        </p:attrNameLst>
                                      </p:cBhvr>
                                      <p:to>
                                        <p:strVal val="visible"/>
                                      </p:to>
                                    </p:set>
                                  </p:childTnLst>
                                </p:cTn>
                              </p:par>
                              <p:par>
                                <p:cTn id="46" presetID="1" presetClass="entr" presetSubtype="0" fill="hold" nodeType="withEffect">
                                  <p:stCondLst>
                                    <p:cond delay="0"/>
                                  </p:stCondLst>
                                  <p:childTnLst>
                                    <p:set>
                                      <p:cBhvr>
                                        <p:cTn id="47" dur="1" fill="hold">
                                          <p:stCondLst>
                                            <p:cond delay="0"/>
                                          </p:stCondLst>
                                        </p:cTn>
                                        <p:tgtEl>
                                          <p:spTgt spid="42"/>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0"/>
                                  </p:stCondLst>
                                  <p:childTnLst>
                                    <p:set>
                                      <p:cBhvr>
                                        <p:cTn id="5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6" grpId="0" animBg="1"/>
      <p:bldP spid="30" grpId="0" animBg="1"/>
      <p:bldP spid="31" grpId="0" animBg="1"/>
      <p:bldP spid="3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a:t>
            </a:fld>
            <a:endParaRPr lang="en-US" dirty="0"/>
          </a:p>
        </p:txBody>
      </p:sp>
      <p:sp>
        <p:nvSpPr>
          <p:cNvPr id="3" name="Content Placeholder 2"/>
          <p:cNvSpPr>
            <a:spLocks noGrp="1"/>
          </p:cNvSpPr>
          <p:nvPr>
            <p:ph idx="1"/>
          </p:nvPr>
        </p:nvSpPr>
        <p:spPr>
          <a:xfrm>
            <a:off x="190413" y="1151121"/>
            <a:ext cx="11804822" cy="5373881"/>
          </a:xfrm>
        </p:spPr>
        <p:txBody>
          <a:bodyPr>
            <a:normAutofit/>
          </a:bodyPr>
          <a:lstStyle/>
          <a:p>
            <a:pPr marL="0" indent="0" algn="ctr">
              <a:buNone/>
            </a:pPr>
            <a:endParaRPr lang="bg-BG" b="1" dirty="0"/>
          </a:p>
          <a:p>
            <a:pPr marL="0" indent="0" algn="ctr">
              <a:buNone/>
            </a:pPr>
            <a:r>
              <a:rPr lang="en-US" sz="7200" b="1" dirty="0">
                <a:solidFill>
                  <a:schemeClr val="tx2">
                    <a:lumMod val="75000"/>
                  </a:schemeClr>
                </a:solidFill>
              </a:rPr>
              <a:t>sli.do</a:t>
            </a:r>
            <a:br>
              <a:rPr lang="en-US" sz="6000" b="1" dirty="0"/>
            </a:br>
            <a:r>
              <a:rPr lang="en-US" sz="11500" b="1" dirty="0"/>
              <a:t>#JavaDB</a:t>
            </a:r>
            <a:endParaRPr lang="en-US" sz="6000" b="1" dirty="0"/>
          </a:p>
          <a:p>
            <a:endParaRPr lang="en-US" dirty="0"/>
          </a:p>
        </p:txBody>
      </p:sp>
      <p:sp>
        <p:nvSpPr>
          <p:cNvPr id="4" name="Title 3"/>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15210715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Non-Clustered Indices</a:t>
            </a:r>
          </a:p>
        </p:txBody>
      </p:sp>
      <p:sp>
        <p:nvSpPr>
          <p:cNvPr id="3" name="Content Placeholder 2"/>
          <p:cNvSpPr>
            <a:spLocks noGrp="1"/>
          </p:cNvSpPr>
          <p:nvPr>
            <p:ph idx="1"/>
          </p:nvPr>
        </p:nvSpPr>
        <p:spPr>
          <a:xfrm>
            <a:off x="160750" y="962668"/>
            <a:ext cx="11804822" cy="5570355"/>
          </a:xfrm>
        </p:spPr>
        <p:txBody>
          <a:bodyPr/>
          <a:lstStyle/>
          <a:p>
            <a:pPr>
              <a:lnSpc>
                <a:spcPct val="100000"/>
              </a:lnSpc>
            </a:pPr>
            <a:r>
              <a:rPr lang="en-US" dirty="0"/>
              <a:t>Useful for fast retrieving a </a:t>
            </a:r>
            <a:r>
              <a:rPr lang="en-US" dirty="0">
                <a:solidFill>
                  <a:srgbClr val="F3CD60"/>
                </a:solidFill>
              </a:rPr>
              <a:t>single record </a:t>
            </a:r>
            <a:r>
              <a:rPr lang="en-US" dirty="0"/>
              <a:t>or a </a:t>
            </a:r>
            <a:r>
              <a:rPr lang="en-US" dirty="0">
                <a:solidFill>
                  <a:srgbClr val="F3CD60"/>
                </a:solidFill>
              </a:rPr>
              <a:t>range</a:t>
            </a:r>
            <a:r>
              <a:rPr lang="en-US" dirty="0"/>
              <a:t> of records</a:t>
            </a:r>
          </a:p>
          <a:p>
            <a:pPr lvl="1">
              <a:lnSpc>
                <a:spcPct val="100000"/>
              </a:lnSpc>
            </a:pPr>
            <a:r>
              <a:rPr lang="en-US" dirty="0"/>
              <a:t>Each </a:t>
            </a:r>
            <a:r>
              <a:rPr lang="en-US" dirty="0">
                <a:solidFill>
                  <a:srgbClr val="F3CD60"/>
                </a:solidFill>
              </a:rPr>
              <a:t>key value entry </a:t>
            </a:r>
            <a:r>
              <a:rPr lang="en-US" dirty="0"/>
              <a:t>has a pointer to the data row that contains the key value</a:t>
            </a:r>
          </a:p>
          <a:p>
            <a:pPr>
              <a:lnSpc>
                <a:spcPct val="100000"/>
              </a:lnSpc>
            </a:pPr>
            <a:r>
              <a:rPr lang="en-US" dirty="0"/>
              <a:t>Maintained in a separate </a:t>
            </a:r>
          </a:p>
          <a:p>
            <a:pPr>
              <a:lnSpc>
                <a:spcPct val="100000"/>
              </a:lnSpc>
            </a:pPr>
            <a:r>
              <a:rPr lang="en-US" dirty="0"/>
              <a:t>structure in the DB</a:t>
            </a:r>
          </a:p>
        </p:txBody>
      </p:sp>
      <p:sp>
        <p:nvSpPr>
          <p:cNvPr id="4" name="Slide Number Placeholder 3"/>
          <p:cNvSpPr>
            <a:spLocks noGrp="1"/>
          </p:cNvSpPr>
          <p:nvPr>
            <p:ph type="sldNum" sz="quarter" idx="4"/>
          </p:nvPr>
        </p:nvSpPr>
        <p:spPr/>
        <p:txBody>
          <a:bodyPr/>
          <a:lstStyle/>
          <a:p>
            <a:fld id="{C014DD1E-5D91-48A3-AD6D-45FBA980D106}" type="slidenum">
              <a:rPr lang="en-US" smtClean="0"/>
              <a:pPr/>
              <a:t>30</a:t>
            </a:fld>
            <a:endParaRPr lang="en-US" dirty="0"/>
          </a:p>
        </p:txBody>
      </p:sp>
      <p:sp>
        <p:nvSpPr>
          <p:cNvPr id="5" name="Rectangle 9">
            <a:extLst>
              <a:ext uri="{FF2B5EF4-FFF2-40B4-BE49-F238E27FC236}">
                <a16:creationId xmlns:a16="http://schemas.microsoft.com/office/drawing/2014/main" id="{934BF001-EA90-4B7A-A180-157210A03E9B}"/>
              </a:ext>
            </a:extLst>
          </p:cNvPr>
          <p:cNvSpPr/>
          <p:nvPr/>
        </p:nvSpPr>
        <p:spPr>
          <a:xfrm>
            <a:off x="8380412" y="2589896"/>
            <a:ext cx="1066800"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Keys</a:t>
            </a:r>
          </a:p>
        </p:txBody>
      </p:sp>
      <p:grpSp>
        <p:nvGrpSpPr>
          <p:cNvPr id="6" name="Group 39">
            <a:extLst>
              <a:ext uri="{FF2B5EF4-FFF2-40B4-BE49-F238E27FC236}">
                <a16:creationId xmlns:a16="http://schemas.microsoft.com/office/drawing/2014/main" id="{3E6B56BD-B151-4133-83D9-CA15794A5D4E}"/>
              </a:ext>
            </a:extLst>
          </p:cNvPr>
          <p:cNvGrpSpPr/>
          <p:nvPr/>
        </p:nvGrpSpPr>
        <p:grpSpPr>
          <a:xfrm>
            <a:off x="6018212" y="5490134"/>
            <a:ext cx="5194074" cy="836369"/>
            <a:chOff x="5561012" y="5334000"/>
            <a:chExt cx="5194074" cy="836369"/>
          </a:xfrm>
        </p:grpSpPr>
        <p:sp>
          <p:nvSpPr>
            <p:cNvPr id="7" name="Rectangle: Rounded Corners 13">
              <a:extLst>
                <a:ext uri="{FF2B5EF4-FFF2-40B4-BE49-F238E27FC236}">
                  <a16:creationId xmlns:a16="http://schemas.microsoft.com/office/drawing/2014/main" id="{C09F3C64-A106-4CFD-8171-5C1BFCD1CF9E}"/>
                </a:ext>
              </a:extLst>
            </p:cNvPr>
            <p:cNvSpPr/>
            <p:nvPr/>
          </p:nvSpPr>
          <p:spPr>
            <a:xfrm>
              <a:off x="5561012" y="5334000"/>
              <a:ext cx="5194074" cy="836369"/>
            </a:xfrm>
            <a:prstGeom prst="roundRect">
              <a:avLst>
                <a:gd name="adj" fmla="val 5319"/>
              </a:avLst>
            </a:prstGeom>
            <a:solidFill>
              <a:srgbClr val="F0A22E">
                <a:alpha val="25098"/>
              </a:srgbClr>
            </a:solidFill>
            <a:ln w="38100">
              <a:solidFill>
                <a:srgbClr val="F3CD60"/>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b="1" dirty="0">
                  <a:solidFill>
                    <a:srgbClr val="FBEEDC"/>
                  </a:solidFill>
                  <a:effectLst>
                    <a:outerShdw blurRad="38100" dist="38100" dir="2700000" algn="tl">
                      <a:srgbClr val="000000">
                        <a:alpha val="43137"/>
                      </a:srgbClr>
                    </a:outerShdw>
                  </a:effectLst>
                  <a:latin typeface="Consolas" pitchFamily="49" charset="0"/>
                  <a:cs typeface="Consolas" pitchFamily="49" charset="0"/>
                </a:rPr>
                <a:t>Data</a:t>
              </a:r>
            </a:p>
          </p:txBody>
        </p:sp>
        <p:grpSp>
          <p:nvGrpSpPr>
            <p:cNvPr id="8" name="Group 14">
              <a:extLst>
                <a:ext uri="{FF2B5EF4-FFF2-40B4-BE49-F238E27FC236}">
                  <a16:creationId xmlns:a16="http://schemas.microsoft.com/office/drawing/2014/main" id="{B517B54E-5CE1-4703-A01F-D85DAAC9CBA5}"/>
                </a:ext>
              </a:extLst>
            </p:cNvPr>
            <p:cNvGrpSpPr/>
            <p:nvPr/>
          </p:nvGrpSpPr>
          <p:grpSpPr>
            <a:xfrm>
              <a:off x="6551136" y="5499904"/>
              <a:ext cx="609600" cy="533400"/>
              <a:chOff x="3998912" y="2209800"/>
              <a:chExt cx="609600" cy="533400"/>
            </a:xfrm>
          </p:grpSpPr>
          <p:sp>
            <p:nvSpPr>
              <p:cNvPr id="27" name="Rectangle: Folded Corner 15">
                <a:extLst>
                  <a:ext uri="{FF2B5EF4-FFF2-40B4-BE49-F238E27FC236}">
                    <a16:creationId xmlns:a16="http://schemas.microsoft.com/office/drawing/2014/main" id="{1751F841-37D3-4D1C-8ED2-453E90AB0AC9}"/>
                  </a:ext>
                </a:extLst>
              </p:cNvPr>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8" name="TextBox 16">
                <a:extLst>
                  <a:ext uri="{FF2B5EF4-FFF2-40B4-BE49-F238E27FC236}">
                    <a16:creationId xmlns:a16="http://schemas.microsoft.com/office/drawing/2014/main" id="{079FA990-05D4-4241-9EBA-7D98E5305ED6}"/>
                  </a:ext>
                </a:extLst>
              </p:cNvPr>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9" name="Group 17">
              <a:extLst>
                <a:ext uri="{FF2B5EF4-FFF2-40B4-BE49-F238E27FC236}">
                  <a16:creationId xmlns:a16="http://schemas.microsoft.com/office/drawing/2014/main" id="{A34136EC-8A70-487A-B3A1-96E9477DFC5A}"/>
                </a:ext>
              </a:extLst>
            </p:cNvPr>
            <p:cNvGrpSpPr/>
            <p:nvPr/>
          </p:nvGrpSpPr>
          <p:grpSpPr>
            <a:xfrm>
              <a:off x="7141097" y="5499904"/>
              <a:ext cx="609600" cy="533400"/>
              <a:chOff x="3998912" y="2209800"/>
              <a:chExt cx="609600" cy="533400"/>
            </a:xfrm>
          </p:grpSpPr>
          <p:sp>
            <p:nvSpPr>
              <p:cNvPr id="25" name="Rectangle: Folded Corner 18">
                <a:extLst>
                  <a:ext uri="{FF2B5EF4-FFF2-40B4-BE49-F238E27FC236}">
                    <a16:creationId xmlns:a16="http://schemas.microsoft.com/office/drawing/2014/main" id="{8ED94BDA-6EAC-486D-A124-A2ECFAE04B03}"/>
                  </a:ext>
                </a:extLst>
              </p:cNvPr>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6" name="TextBox 19">
                <a:extLst>
                  <a:ext uri="{FF2B5EF4-FFF2-40B4-BE49-F238E27FC236}">
                    <a16:creationId xmlns:a16="http://schemas.microsoft.com/office/drawing/2014/main" id="{0E094808-38A5-4502-A7B2-DDD6E406F46B}"/>
                  </a:ext>
                </a:extLst>
              </p:cNvPr>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0" name="Group 20">
              <a:extLst>
                <a:ext uri="{FF2B5EF4-FFF2-40B4-BE49-F238E27FC236}">
                  <a16:creationId xmlns:a16="http://schemas.microsoft.com/office/drawing/2014/main" id="{7E14DE95-D1C6-4E99-8044-E4838A48E220}"/>
                </a:ext>
              </a:extLst>
            </p:cNvPr>
            <p:cNvGrpSpPr/>
            <p:nvPr/>
          </p:nvGrpSpPr>
          <p:grpSpPr>
            <a:xfrm>
              <a:off x="7731058" y="5499904"/>
              <a:ext cx="609600" cy="533400"/>
              <a:chOff x="3998912" y="2209800"/>
              <a:chExt cx="609600" cy="533400"/>
            </a:xfrm>
          </p:grpSpPr>
          <p:sp>
            <p:nvSpPr>
              <p:cNvPr id="23" name="Rectangle: Folded Corner 21">
                <a:extLst>
                  <a:ext uri="{FF2B5EF4-FFF2-40B4-BE49-F238E27FC236}">
                    <a16:creationId xmlns:a16="http://schemas.microsoft.com/office/drawing/2014/main" id="{BB281676-90C6-436F-B85E-A89FB3DDD392}"/>
                  </a:ext>
                </a:extLst>
              </p:cNvPr>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4" name="TextBox 22">
                <a:extLst>
                  <a:ext uri="{FF2B5EF4-FFF2-40B4-BE49-F238E27FC236}">
                    <a16:creationId xmlns:a16="http://schemas.microsoft.com/office/drawing/2014/main" id="{B71088C2-1CB7-4861-9CB9-B395A269B654}"/>
                  </a:ext>
                </a:extLst>
              </p:cNvPr>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1" name="Group 23">
              <a:extLst>
                <a:ext uri="{FF2B5EF4-FFF2-40B4-BE49-F238E27FC236}">
                  <a16:creationId xmlns:a16="http://schemas.microsoft.com/office/drawing/2014/main" id="{22F7FF86-A310-4524-81B2-CD8BFDD46136}"/>
                </a:ext>
              </a:extLst>
            </p:cNvPr>
            <p:cNvGrpSpPr/>
            <p:nvPr/>
          </p:nvGrpSpPr>
          <p:grpSpPr>
            <a:xfrm>
              <a:off x="8321019" y="5499904"/>
              <a:ext cx="609600" cy="533400"/>
              <a:chOff x="3998912" y="2209800"/>
              <a:chExt cx="609600" cy="533400"/>
            </a:xfrm>
          </p:grpSpPr>
          <p:sp>
            <p:nvSpPr>
              <p:cNvPr id="21" name="Rectangle: Folded Corner 24">
                <a:extLst>
                  <a:ext uri="{FF2B5EF4-FFF2-40B4-BE49-F238E27FC236}">
                    <a16:creationId xmlns:a16="http://schemas.microsoft.com/office/drawing/2014/main" id="{F68E0AB1-BE24-4AD8-B019-D6F48906384A}"/>
                  </a:ext>
                </a:extLst>
              </p:cNvPr>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2" name="TextBox 25">
                <a:extLst>
                  <a:ext uri="{FF2B5EF4-FFF2-40B4-BE49-F238E27FC236}">
                    <a16:creationId xmlns:a16="http://schemas.microsoft.com/office/drawing/2014/main" id="{75EE37EF-6009-415D-8E27-30601A9D5780}"/>
                  </a:ext>
                </a:extLst>
              </p:cNvPr>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2" name="Group 26">
              <a:extLst>
                <a:ext uri="{FF2B5EF4-FFF2-40B4-BE49-F238E27FC236}">
                  <a16:creationId xmlns:a16="http://schemas.microsoft.com/office/drawing/2014/main" id="{6EB3D443-0F6C-44B3-A793-1F1909B61BBD}"/>
                </a:ext>
              </a:extLst>
            </p:cNvPr>
            <p:cNvGrpSpPr/>
            <p:nvPr/>
          </p:nvGrpSpPr>
          <p:grpSpPr>
            <a:xfrm>
              <a:off x="8910980" y="5499904"/>
              <a:ext cx="609600" cy="533400"/>
              <a:chOff x="3998912" y="2209800"/>
              <a:chExt cx="609600" cy="533400"/>
            </a:xfrm>
          </p:grpSpPr>
          <p:sp>
            <p:nvSpPr>
              <p:cNvPr id="19" name="Rectangle: Folded Corner 27">
                <a:extLst>
                  <a:ext uri="{FF2B5EF4-FFF2-40B4-BE49-F238E27FC236}">
                    <a16:creationId xmlns:a16="http://schemas.microsoft.com/office/drawing/2014/main" id="{8A4F8CA4-C15A-40A4-A32F-C3D4DC7710B3}"/>
                  </a:ext>
                </a:extLst>
              </p:cNvPr>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0" name="TextBox 28">
                <a:extLst>
                  <a:ext uri="{FF2B5EF4-FFF2-40B4-BE49-F238E27FC236}">
                    <a16:creationId xmlns:a16="http://schemas.microsoft.com/office/drawing/2014/main" id="{9D98217C-04F3-4970-9EFA-F61EDC924EEC}"/>
                  </a:ext>
                </a:extLst>
              </p:cNvPr>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3" name="Group 33">
              <a:extLst>
                <a:ext uri="{FF2B5EF4-FFF2-40B4-BE49-F238E27FC236}">
                  <a16:creationId xmlns:a16="http://schemas.microsoft.com/office/drawing/2014/main" id="{100E775A-544A-4806-9E35-B227D452F166}"/>
                </a:ext>
              </a:extLst>
            </p:cNvPr>
            <p:cNvGrpSpPr/>
            <p:nvPr/>
          </p:nvGrpSpPr>
          <p:grpSpPr>
            <a:xfrm>
              <a:off x="9500941" y="5499904"/>
              <a:ext cx="609600" cy="533400"/>
              <a:chOff x="3998912" y="2209800"/>
              <a:chExt cx="609600" cy="533400"/>
            </a:xfrm>
          </p:grpSpPr>
          <p:sp>
            <p:nvSpPr>
              <p:cNvPr id="17" name="Rectangle: Folded Corner 34">
                <a:extLst>
                  <a:ext uri="{FF2B5EF4-FFF2-40B4-BE49-F238E27FC236}">
                    <a16:creationId xmlns:a16="http://schemas.microsoft.com/office/drawing/2014/main" id="{014B11D6-C54A-479E-8932-47BB909B11AC}"/>
                  </a:ext>
                </a:extLst>
              </p:cNvPr>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8" name="TextBox 35">
                <a:extLst>
                  <a:ext uri="{FF2B5EF4-FFF2-40B4-BE49-F238E27FC236}">
                    <a16:creationId xmlns:a16="http://schemas.microsoft.com/office/drawing/2014/main" id="{F829AA8C-053E-4FDB-A6DB-E8C11E4885E3}"/>
                  </a:ext>
                </a:extLst>
              </p:cNvPr>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nvGrpSpPr>
            <p:cNvPr id="14" name="Group 36">
              <a:extLst>
                <a:ext uri="{FF2B5EF4-FFF2-40B4-BE49-F238E27FC236}">
                  <a16:creationId xmlns:a16="http://schemas.microsoft.com/office/drawing/2014/main" id="{BE941C34-54E6-4484-87CB-0270EB3CB303}"/>
                </a:ext>
              </a:extLst>
            </p:cNvPr>
            <p:cNvGrpSpPr/>
            <p:nvPr/>
          </p:nvGrpSpPr>
          <p:grpSpPr>
            <a:xfrm>
              <a:off x="10090901" y="5499904"/>
              <a:ext cx="609600" cy="533400"/>
              <a:chOff x="3998912" y="2209800"/>
              <a:chExt cx="609600" cy="533400"/>
            </a:xfrm>
          </p:grpSpPr>
          <p:sp>
            <p:nvSpPr>
              <p:cNvPr id="15" name="Rectangle: Folded Corner 37">
                <a:extLst>
                  <a:ext uri="{FF2B5EF4-FFF2-40B4-BE49-F238E27FC236}">
                    <a16:creationId xmlns:a16="http://schemas.microsoft.com/office/drawing/2014/main" id="{FF8BAA42-0781-4C41-97A9-1EAAAD0CDE13}"/>
                  </a:ext>
                </a:extLst>
              </p:cNvPr>
              <p:cNvSpPr/>
              <p:nvPr/>
            </p:nvSpPr>
            <p:spPr>
              <a:xfrm rot="10800000">
                <a:off x="4113212" y="2209800"/>
                <a:ext cx="381000" cy="533400"/>
              </a:xfrm>
              <a:prstGeom prst="foldedCorner">
                <a:avLst>
                  <a:gd name="adj" fmla="val 44167"/>
                </a:avLst>
              </a:prstGeom>
              <a:solidFill>
                <a:schemeClr val="accent1">
                  <a:alpha val="25098"/>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6" name="TextBox 38">
                <a:extLst>
                  <a:ext uri="{FF2B5EF4-FFF2-40B4-BE49-F238E27FC236}">
                    <a16:creationId xmlns:a16="http://schemas.microsoft.com/office/drawing/2014/main" id="{46B05C6C-0DE5-4832-8ABD-133282DD8C98}"/>
                  </a:ext>
                </a:extLst>
              </p:cNvPr>
              <p:cNvSpPr txBox="1"/>
              <p:nvPr/>
            </p:nvSpPr>
            <p:spPr>
              <a:xfrm>
                <a:off x="3998912" y="2362200"/>
                <a:ext cx="609600" cy="369332"/>
              </a:xfrm>
              <a:prstGeom prst="rect">
                <a:avLst/>
              </a:prstGeom>
              <a:noFill/>
            </p:spPr>
            <p:txBody>
              <a:bodyPr wrap="square" rtlCol="0">
                <a:spAutoFit/>
              </a:bodyPr>
              <a:lstStyle/>
              <a:p>
                <a:pPr algn="ctr"/>
                <a:r>
                  <a:rPr lang="en-US" sz="1800" b="1" dirty="0">
                    <a:latin typeface="Consolas" panose="020B0609020204030204" pitchFamily="49" charset="0"/>
                  </a:rPr>
                  <a:t>☰</a:t>
                </a:r>
                <a:endParaRPr lang="en-US" sz="900" b="1" dirty="0">
                  <a:latin typeface="Consolas" panose="020B0609020204030204" pitchFamily="49" charset="0"/>
                </a:endParaRPr>
              </a:p>
            </p:txBody>
          </p:sp>
        </p:grpSp>
      </p:grpSp>
      <p:sp>
        <p:nvSpPr>
          <p:cNvPr id="29" name="Rectangle 40">
            <a:extLst>
              <a:ext uri="{FF2B5EF4-FFF2-40B4-BE49-F238E27FC236}">
                <a16:creationId xmlns:a16="http://schemas.microsoft.com/office/drawing/2014/main" id="{865B1A24-F8BF-454E-89B2-22BA03D6C171}"/>
              </a:ext>
            </a:extLst>
          </p:cNvPr>
          <p:cNvSpPr/>
          <p:nvPr/>
        </p:nvSpPr>
        <p:spPr>
          <a:xfrm>
            <a:off x="8315913" y="3536229"/>
            <a:ext cx="1274492"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100-199</a:t>
            </a:r>
            <a:endParaRPr lang="en-US" sz="2000" dirty="0"/>
          </a:p>
        </p:txBody>
      </p:sp>
      <p:sp>
        <p:nvSpPr>
          <p:cNvPr id="30" name="Rectangle 41">
            <a:extLst>
              <a:ext uri="{FF2B5EF4-FFF2-40B4-BE49-F238E27FC236}">
                <a16:creationId xmlns:a16="http://schemas.microsoft.com/office/drawing/2014/main" id="{7A97B031-70FB-4DF4-B286-713A3E05E32F}"/>
              </a:ext>
            </a:extLst>
          </p:cNvPr>
          <p:cNvSpPr/>
          <p:nvPr/>
        </p:nvSpPr>
        <p:spPr>
          <a:xfrm>
            <a:off x="6838082" y="3536229"/>
            <a:ext cx="1395256"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0-99</a:t>
            </a:r>
          </a:p>
        </p:txBody>
      </p:sp>
      <p:sp>
        <p:nvSpPr>
          <p:cNvPr id="31" name="Rectangle 42">
            <a:extLst>
              <a:ext uri="{FF2B5EF4-FFF2-40B4-BE49-F238E27FC236}">
                <a16:creationId xmlns:a16="http://schemas.microsoft.com/office/drawing/2014/main" id="{8D9F1053-2CB7-41AF-9477-1CA21D853C49}"/>
              </a:ext>
            </a:extLst>
          </p:cNvPr>
          <p:cNvSpPr/>
          <p:nvPr/>
        </p:nvSpPr>
        <p:spPr>
          <a:xfrm>
            <a:off x="9672980" y="3536229"/>
            <a:ext cx="1402146"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200-299</a:t>
            </a:r>
            <a:endParaRPr lang="en-US" sz="2800" dirty="0"/>
          </a:p>
        </p:txBody>
      </p:sp>
      <p:cxnSp>
        <p:nvCxnSpPr>
          <p:cNvPr id="32" name="Connector: Elbow 44">
            <a:extLst>
              <a:ext uri="{FF2B5EF4-FFF2-40B4-BE49-F238E27FC236}">
                <a16:creationId xmlns:a16="http://schemas.microsoft.com/office/drawing/2014/main" id="{62EF5D18-66EF-475A-AF8C-9811F8FF3742}"/>
              </a:ext>
            </a:extLst>
          </p:cNvPr>
          <p:cNvCxnSpPr>
            <a:cxnSpLocks/>
            <a:stCxn id="5" idx="1"/>
            <a:endCxn id="30" idx="0"/>
          </p:cNvCxnSpPr>
          <p:nvPr/>
        </p:nvCxnSpPr>
        <p:spPr>
          <a:xfrm rot="10800000" flipV="1">
            <a:off x="7535710" y="2856595"/>
            <a:ext cx="844702" cy="679633"/>
          </a:xfrm>
          <a:prstGeom prst="bentConnector2">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46">
            <a:extLst>
              <a:ext uri="{FF2B5EF4-FFF2-40B4-BE49-F238E27FC236}">
                <a16:creationId xmlns:a16="http://schemas.microsoft.com/office/drawing/2014/main" id="{0F9570F2-01BA-45AE-9559-713EEB8EBCF7}"/>
              </a:ext>
            </a:extLst>
          </p:cNvPr>
          <p:cNvCxnSpPr>
            <a:cxnSpLocks/>
            <a:stCxn id="5" idx="3"/>
            <a:endCxn id="31" idx="0"/>
          </p:cNvCxnSpPr>
          <p:nvPr/>
        </p:nvCxnSpPr>
        <p:spPr>
          <a:xfrm>
            <a:off x="9447212" y="2856596"/>
            <a:ext cx="926841" cy="679633"/>
          </a:xfrm>
          <a:prstGeom prst="bentConnector2">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48">
            <a:extLst>
              <a:ext uri="{FF2B5EF4-FFF2-40B4-BE49-F238E27FC236}">
                <a16:creationId xmlns:a16="http://schemas.microsoft.com/office/drawing/2014/main" id="{59C5B9B7-1C2A-4C2F-A901-D84A71A76DE8}"/>
              </a:ext>
            </a:extLst>
          </p:cNvPr>
          <p:cNvCxnSpPr>
            <a:cxnSpLocks/>
            <a:stCxn id="5" idx="2"/>
            <a:endCxn id="29" idx="0"/>
          </p:cNvCxnSpPr>
          <p:nvPr/>
        </p:nvCxnSpPr>
        <p:spPr>
          <a:xfrm>
            <a:off x="8913812" y="3123296"/>
            <a:ext cx="39347" cy="41293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50">
            <a:extLst>
              <a:ext uri="{FF2B5EF4-FFF2-40B4-BE49-F238E27FC236}">
                <a16:creationId xmlns:a16="http://schemas.microsoft.com/office/drawing/2014/main" id="{BAE6B57C-11BC-4964-B176-E4243FEA3316}"/>
              </a:ext>
            </a:extLst>
          </p:cNvPr>
          <p:cNvCxnSpPr>
            <a:cxnSpLocks/>
          </p:cNvCxnSpPr>
          <p:nvPr/>
        </p:nvCxnSpPr>
        <p:spPr>
          <a:xfrm flipH="1">
            <a:off x="7313137" y="4986348"/>
            <a:ext cx="305148"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52">
            <a:extLst>
              <a:ext uri="{FF2B5EF4-FFF2-40B4-BE49-F238E27FC236}">
                <a16:creationId xmlns:a16="http://schemas.microsoft.com/office/drawing/2014/main" id="{480EDC5E-E0B4-41DC-B845-770D0023A42D}"/>
              </a:ext>
            </a:extLst>
          </p:cNvPr>
          <p:cNvCxnSpPr>
            <a:cxnSpLocks/>
          </p:cNvCxnSpPr>
          <p:nvPr/>
        </p:nvCxnSpPr>
        <p:spPr>
          <a:xfrm>
            <a:off x="7618284" y="4986348"/>
            <a:ext cx="284812"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54">
            <a:extLst>
              <a:ext uri="{FF2B5EF4-FFF2-40B4-BE49-F238E27FC236}">
                <a16:creationId xmlns:a16="http://schemas.microsoft.com/office/drawing/2014/main" id="{5F525AB8-80C3-4A19-A4FA-E310A6411C0E}"/>
              </a:ext>
            </a:extLst>
          </p:cNvPr>
          <p:cNvCxnSpPr>
            <a:cxnSpLocks/>
            <a:endCxn id="23" idx="2"/>
          </p:cNvCxnSpPr>
          <p:nvPr/>
        </p:nvCxnSpPr>
        <p:spPr>
          <a:xfrm flipH="1">
            <a:off x="8493058" y="4986348"/>
            <a:ext cx="542676"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56">
            <a:extLst>
              <a:ext uri="{FF2B5EF4-FFF2-40B4-BE49-F238E27FC236}">
                <a16:creationId xmlns:a16="http://schemas.microsoft.com/office/drawing/2014/main" id="{40229D3A-3298-400B-918C-600D61A303A3}"/>
              </a:ext>
            </a:extLst>
          </p:cNvPr>
          <p:cNvCxnSpPr>
            <a:cxnSpLocks/>
            <a:endCxn id="21" idx="2"/>
          </p:cNvCxnSpPr>
          <p:nvPr/>
        </p:nvCxnSpPr>
        <p:spPr>
          <a:xfrm>
            <a:off x="9035734" y="4986348"/>
            <a:ext cx="47285"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58">
            <a:extLst>
              <a:ext uri="{FF2B5EF4-FFF2-40B4-BE49-F238E27FC236}">
                <a16:creationId xmlns:a16="http://schemas.microsoft.com/office/drawing/2014/main" id="{060D74F8-5437-4A9E-9CA6-E24EF67E1A67}"/>
              </a:ext>
            </a:extLst>
          </p:cNvPr>
          <p:cNvCxnSpPr>
            <a:cxnSpLocks/>
            <a:endCxn id="19" idx="2"/>
          </p:cNvCxnSpPr>
          <p:nvPr/>
        </p:nvCxnSpPr>
        <p:spPr>
          <a:xfrm>
            <a:off x="9035734" y="4986348"/>
            <a:ext cx="637246"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60">
            <a:extLst>
              <a:ext uri="{FF2B5EF4-FFF2-40B4-BE49-F238E27FC236}">
                <a16:creationId xmlns:a16="http://schemas.microsoft.com/office/drawing/2014/main" id="{DF793440-2489-45E1-89C4-B48CFEE635B2}"/>
              </a:ext>
            </a:extLst>
          </p:cNvPr>
          <p:cNvCxnSpPr>
            <a:cxnSpLocks/>
            <a:endCxn id="17" idx="2"/>
          </p:cNvCxnSpPr>
          <p:nvPr/>
        </p:nvCxnSpPr>
        <p:spPr>
          <a:xfrm flipH="1">
            <a:off x="10262941" y="4986348"/>
            <a:ext cx="193687"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64">
            <a:extLst>
              <a:ext uri="{FF2B5EF4-FFF2-40B4-BE49-F238E27FC236}">
                <a16:creationId xmlns:a16="http://schemas.microsoft.com/office/drawing/2014/main" id="{4F56921C-FF5A-4048-B3B8-280A7EA04706}"/>
              </a:ext>
            </a:extLst>
          </p:cNvPr>
          <p:cNvCxnSpPr>
            <a:cxnSpLocks/>
            <a:endCxn id="15" idx="2"/>
          </p:cNvCxnSpPr>
          <p:nvPr/>
        </p:nvCxnSpPr>
        <p:spPr>
          <a:xfrm>
            <a:off x="10456628" y="4986348"/>
            <a:ext cx="396273" cy="6696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ectangle 40">
            <a:extLst>
              <a:ext uri="{FF2B5EF4-FFF2-40B4-BE49-F238E27FC236}">
                <a16:creationId xmlns:a16="http://schemas.microsoft.com/office/drawing/2014/main" id="{7C116650-A890-4EFB-BF7A-1585630B005A}"/>
              </a:ext>
            </a:extLst>
          </p:cNvPr>
          <p:cNvSpPr/>
          <p:nvPr/>
        </p:nvSpPr>
        <p:spPr>
          <a:xfrm>
            <a:off x="8302557" y="4397342"/>
            <a:ext cx="1655583"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6587,6589</a:t>
            </a:r>
            <a:endParaRPr lang="en-US" sz="2000" dirty="0"/>
          </a:p>
        </p:txBody>
      </p:sp>
      <p:sp>
        <p:nvSpPr>
          <p:cNvPr id="49" name="Rectangle 41">
            <a:extLst>
              <a:ext uri="{FF2B5EF4-FFF2-40B4-BE49-F238E27FC236}">
                <a16:creationId xmlns:a16="http://schemas.microsoft.com/office/drawing/2014/main" id="{D45F3E0F-A897-4217-8D58-679A7536CF16}"/>
              </a:ext>
            </a:extLst>
          </p:cNvPr>
          <p:cNvSpPr/>
          <p:nvPr/>
        </p:nvSpPr>
        <p:spPr>
          <a:xfrm>
            <a:off x="6517647" y="4410338"/>
            <a:ext cx="1681726"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1885,1885</a:t>
            </a:r>
          </a:p>
        </p:txBody>
      </p:sp>
      <p:sp>
        <p:nvSpPr>
          <p:cNvPr id="50" name="Rectangle 42">
            <a:extLst>
              <a:ext uri="{FF2B5EF4-FFF2-40B4-BE49-F238E27FC236}">
                <a16:creationId xmlns:a16="http://schemas.microsoft.com/office/drawing/2014/main" id="{7512B933-F5E7-46B2-9F41-150121A96C27}"/>
              </a:ext>
            </a:extLst>
          </p:cNvPr>
          <p:cNvSpPr/>
          <p:nvPr/>
        </p:nvSpPr>
        <p:spPr>
          <a:xfrm>
            <a:off x="10096921" y="4399147"/>
            <a:ext cx="1622254" cy="533400"/>
          </a:xfrm>
          <a:prstGeom prst="rect">
            <a:avLst/>
          </a:prstGeom>
          <a:solidFill>
            <a:srgbClr val="F3BE60">
              <a:alpha val="2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8052,8053</a:t>
            </a:r>
            <a:endParaRPr lang="en-US" sz="2800" dirty="0"/>
          </a:p>
        </p:txBody>
      </p:sp>
      <p:cxnSp>
        <p:nvCxnSpPr>
          <p:cNvPr id="51" name="Straight Arrow Connector 50">
            <a:extLst>
              <a:ext uri="{FF2B5EF4-FFF2-40B4-BE49-F238E27FC236}">
                <a16:creationId xmlns:a16="http://schemas.microsoft.com/office/drawing/2014/main" id="{0EEFBD7A-E814-42E2-A771-B4DA80BDDB88}"/>
              </a:ext>
            </a:extLst>
          </p:cNvPr>
          <p:cNvCxnSpPr>
            <a:cxnSpLocks/>
          </p:cNvCxnSpPr>
          <p:nvPr/>
        </p:nvCxnSpPr>
        <p:spPr>
          <a:xfrm flipH="1">
            <a:off x="7341944" y="4090560"/>
            <a:ext cx="127946" cy="35316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0">
            <a:extLst>
              <a:ext uri="{FF2B5EF4-FFF2-40B4-BE49-F238E27FC236}">
                <a16:creationId xmlns:a16="http://schemas.microsoft.com/office/drawing/2014/main" id="{7D42A717-F64D-414C-9676-991A0EB04ED1}"/>
              </a:ext>
            </a:extLst>
          </p:cNvPr>
          <p:cNvCxnSpPr>
            <a:cxnSpLocks/>
            <a:stCxn id="29" idx="2"/>
          </p:cNvCxnSpPr>
          <p:nvPr/>
        </p:nvCxnSpPr>
        <p:spPr>
          <a:xfrm>
            <a:off x="8953159" y="4069629"/>
            <a:ext cx="14908" cy="38305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0">
            <a:extLst>
              <a:ext uri="{FF2B5EF4-FFF2-40B4-BE49-F238E27FC236}">
                <a16:creationId xmlns:a16="http://schemas.microsoft.com/office/drawing/2014/main" id="{17C23094-19C1-490D-98F7-00AEAEA5D727}"/>
              </a:ext>
            </a:extLst>
          </p:cNvPr>
          <p:cNvCxnSpPr>
            <a:cxnSpLocks/>
          </p:cNvCxnSpPr>
          <p:nvPr/>
        </p:nvCxnSpPr>
        <p:spPr>
          <a:xfrm>
            <a:off x="10400649" y="4090560"/>
            <a:ext cx="159488" cy="31302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59" name="Текстово поле 58">
            <a:extLst>
              <a:ext uri="{FF2B5EF4-FFF2-40B4-BE49-F238E27FC236}">
                <a16:creationId xmlns:a16="http://schemas.microsoft.com/office/drawing/2014/main" id="{E2F22E76-B632-4456-9C6E-A43D21939516}"/>
              </a:ext>
            </a:extLst>
          </p:cNvPr>
          <p:cNvSpPr txBox="1"/>
          <p:nvPr/>
        </p:nvSpPr>
        <p:spPr>
          <a:xfrm>
            <a:off x="4904141" y="4397342"/>
            <a:ext cx="1374415" cy="523220"/>
          </a:xfrm>
          <a:prstGeom prst="rect">
            <a:avLst/>
          </a:prstGeom>
          <a:noFill/>
        </p:spPr>
        <p:txBody>
          <a:bodyPr wrap="none" rtlCol="0">
            <a:spAutoFit/>
          </a:bodyPr>
          <a:lstStyle/>
          <a:p>
            <a:r>
              <a:rPr lang="en-US" sz="2800" dirty="0"/>
              <a:t>Pointers</a:t>
            </a:r>
          </a:p>
        </p:txBody>
      </p:sp>
    </p:spTree>
    <p:extLst>
      <p:ext uri="{BB962C8B-B14F-4D97-AF65-F5344CB8AC3E}">
        <p14:creationId xmlns:p14="http://schemas.microsoft.com/office/powerpoint/2010/main" val="4188464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29"/>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31"/>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49"/>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48"/>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55"/>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57"/>
                                        </p:tgtEl>
                                        <p:attrNameLst>
                                          <p:attrName>style.visibility</p:attrName>
                                        </p:attrNameLst>
                                      </p:cBhvr>
                                      <p:to>
                                        <p:strVal val="visible"/>
                                      </p:to>
                                    </p:set>
                                  </p:childTnLst>
                                </p:cTn>
                              </p:par>
                              <p:par>
                                <p:cTn id="46" presetID="1" presetClass="entr" presetSubtype="0" fill="hold" nodeType="withEffect">
                                  <p:stCondLst>
                                    <p:cond delay="0"/>
                                  </p:stCondLst>
                                  <p:childTnLst>
                                    <p:set>
                                      <p:cBhvr>
                                        <p:cTn id="47" dur="1" fill="hold">
                                          <p:stCondLst>
                                            <p:cond delay="0"/>
                                          </p:stCondLst>
                                        </p:cTn>
                                        <p:tgtEl>
                                          <p:spTgt spid="51"/>
                                        </p:tgtEl>
                                        <p:attrNameLst>
                                          <p:attrName>style.visibility</p:attrName>
                                        </p:attrNameLst>
                                      </p:cBhvr>
                                      <p:to>
                                        <p:strVal val="visible"/>
                                      </p:to>
                                    </p:set>
                                  </p:childTnLst>
                                </p:cTn>
                              </p:par>
                              <p:par>
                                <p:cTn id="48" presetID="1" presetClass="entr" presetSubtype="0" fill="hold" grpId="0" nodeType="withEffect">
                                  <p:stCondLst>
                                    <p:cond delay="0"/>
                                  </p:stCondLst>
                                  <p:childTnLst>
                                    <p:set>
                                      <p:cBhvr>
                                        <p:cTn id="49" dur="1" fill="hold">
                                          <p:stCondLst>
                                            <p:cond delay="0"/>
                                          </p:stCondLst>
                                        </p:cTn>
                                        <p:tgtEl>
                                          <p:spTgt spid="59"/>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35"/>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36"/>
                                        </p:tgtEl>
                                        <p:attrNameLst>
                                          <p:attrName>style.visibility</p:attrName>
                                        </p:attrNameLst>
                                      </p:cBhvr>
                                      <p:to>
                                        <p:strVal val="visible"/>
                                      </p:to>
                                    </p:set>
                                  </p:childTnLst>
                                </p:cTn>
                              </p:par>
                              <p:par>
                                <p:cTn id="56" presetID="1" presetClass="entr" presetSubtype="0" fill="hold" nodeType="withEffect">
                                  <p:stCondLst>
                                    <p:cond delay="0"/>
                                  </p:stCondLst>
                                  <p:childTnLst>
                                    <p:set>
                                      <p:cBhvr>
                                        <p:cTn id="57" dur="1" fill="hold">
                                          <p:stCondLst>
                                            <p:cond delay="0"/>
                                          </p:stCondLst>
                                        </p:cTn>
                                        <p:tgtEl>
                                          <p:spTgt spid="37"/>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38"/>
                                        </p:tgtEl>
                                        <p:attrNameLst>
                                          <p:attrName>style.visibility</p:attrName>
                                        </p:attrNameLst>
                                      </p:cBhvr>
                                      <p:to>
                                        <p:strVal val="visible"/>
                                      </p:to>
                                    </p:set>
                                  </p:childTnLst>
                                </p:cTn>
                              </p:par>
                              <p:par>
                                <p:cTn id="60" presetID="1" presetClass="entr" presetSubtype="0" fill="hold" nodeType="withEffect">
                                  <p:stCondLst>
                                    <p:cond delay="0"/>
                                  </p:stCondLst>
                                  <p:childTnLst>
                                    <p:set>
                                      <p:cBhvr>
                                        <p:cTn id="61" dur="1" fill="hold">
                                          <p:stCondLst>
                                            <p:cond delay="0"/>
                                          </p:stCondLst>
                                        </p:cTn>
                                        <p:tgtEl>
                                          <p:spTgt spid="39"/>
                                        </p:tgtEl>
                                        <p:attrNameLst>
                                          <p:attrName>style.visibility</p:attrName>
                                        </p:attrNameLst>
                                      </p:cBhvr>
                                      <p:to>
                                        <p:strVal val="visible"/>
                                      </p:to>
                                    </p:set>
                                  </p:childTnLst>
                                </p:cTn>
                              </p:par>
                              <p:par>
                                <p:cTn id="62" presetID="1" presetClass="entr" presetSubtype="0" fill="hold" nodeType="withEffect">
                                  <p:stCondLst>
                                    <p:cond delay="0"/>
                                  </p:stCondLst>
                                  <p:childTnLst>
                                    <p:set>
                                      <p:cBhvr>
                                        <p:cTn id="63" dur="1" fill="hold">
                                          <p:stCondLst>
                                            <p:cond delay="0"/>
                                          </p:stCondLst>
                                        </p:cTn>
                                        <p:tgtEl>
                                          <p:spTgt spid="40"/>
                                        </p:tgtEl>
                                        <p:attrNameLst>
                                          <p:attrName>style.visibility</p:attrName>
                                        </p:attrNameLst>
                                      </p:cBhvr>
                                      <p:to>
                                        <p:strVal val="visible"/>
                                      </p:to>
                                    </p:set>
                                  </p:childTnLst>
                                </p:cTn>
                              </p:par>
                              <p:par>
                                <p:cTn id="64" presetID="1" presetClass="entr" presetSubtype="0" fill="hold" nodeType="withEffect">
                                  <p:stCondLst>
                                    <p:cond delay="0"/>
                                  </p:stCondLst>
                                  <p:childTnLst>
                                    <p:set>
                                      <p:cBhvr>
                                        <p:cTn id="65" dur="1" fill="hold">
                                          <p:stCondLst>
                                            <p:cond delay="0"/>
                                          </p:stCondLst>
                                        </p:cTn>
                                        <p:tgtEl>
                                          <p:spTgt spid="41"/>
                                        </p:tgtEl>
                                        <p:attrNameLst>
                                          <p:attrName>style.visibility</p:attrName>
                                        </p:attrNameLst>
                                      </p:cBhvr>
                                      <p:to>
                                        <p:strVal val="visible"/>
                                      </p:to>
                                    </p:set>
                                  </p:childTnLst>
                                </p:cTn>
                              </p:par>
                            </p:childTnLst>
                          </p:cTn>
                        </p:par>
                        <p:par>
                          <p:cTn id="66" fill="hold">
                            <p:stCondLst>
                              <p:cond delay="0"/>
                            </p:stCondLst>
                            <p:childTnLst>
                              <p:par>
                                <p:cTn id="67" presetID="1" presetClass="entr" presetSubtype="0" fill="hold" nodeType="afterEffect">
                                  <p:stCondLst>
                                    <p:cond delay="0"/>
                                  </p:stCondLst>
                                  <p:childTnLst>
                                    <p:set>
                                      <p:cBhvr>
                                        <p:cTn id="6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9" grpId="0" animBg="1"/>
      <p:bldP spid="30" grpId="0" animBg="1"/>
      <p:bldP spid="31" grpId="0" animBg="1"/>
      <p:bldP spid="48" grpId="0" animBg="1"/>
      <p:bldP spid="49" grpId="0" animBg="1"/>
      <p:bldP spid="50" grpId="0" animBg="1"/>
      <p:bldP spid="5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ChangeArrowheads="1"/>
          </p:cNvSpPr>
          <p:nvPr/>
        </p:nvSpPr>
        <p:spPr bwMode="auto">
          <a:xfrm>
            <a:off x="1522414" y="2667000"/>
            <a:ext cx="8839198" cy="1661993"/>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0" tIns="91440" rIns="0" bIns="91440" rtlCol="0">
            <a:spAutoFit/>
          </a:bodyPr>
          <a:lstStyle/>
          <a:p>
            <a:pPr lvl="1"/>
            <a:r>
              <a:rPr lang="en-US" sz="3200" b="1" noProof="1">
                <a:solidFill>
                  <a:srgbClr val="F3CD60"/>
                </a:solidFill>
                <a:latin typeface="Consolas" panose="020B0609020204030204" pitchFamily="49" charset="0"/>
              </a:rPr>
              <a:t>CREATE</a:t>
            </a:r>
            <a:r>
              <a:rPr lang="en-US" sz="3200" b="1" noProof="1">
                <a:solidFill>
                  <a:schemeClr val="tx2">
                    <a:lumMod val="75000"/>
                  </a:schemeClr>
                </a:solidFill>
                <a:latin typeface="Consolas" panose="020B0609020204030204" pitchFamily="49" charset="0"/>
              </a:rPr>
              <a:t> </a:t>
            </a:r>
            <a:r>
              <a:rPr lang="en-US" sz="3200" b="1" noProof="1">
                <a:solidFill>
                  <a:srgbClr val="F3CD60"/>
                </a:solidFill>
                <a:latin typeface="Consolas" panose="020B0609020204030204" pitchFamily="49" charset="0"/>
              </a:rPr>
              <a:t>INDEX</a:t>
            </a:r>
            <a:r>
              <a:rPr lang="en-US" sz="3200" b="1" noProof="1">
                <a:solidFill>
                  <a:schemeClr val="tx2"/>
                </a:solidFill>
                <a:latin typeface="Consolas" panose="020B0609020204030204" pitchFamily="49" charset="0"/>
              </a:rPr>
              <a:t> 	ix_users_first_name_last_name</a:t>
            </a:r>
          </a:p>
          <a:p>
            <a:pPr lvl="1"/>
            <a:r>
              <a:rPr lang="en-US" sz="3200" b="1" noProof="1">
                <a:solidFill>
                  <a:srgbClr val="F3CD60"/>
                </a:solidFill>
                <a:latin typeface="Consolas" panose="020B0609020204030204" pitchFamily="49" charset="0"/>
              </a:rPr>
              <a:t>ON</a:t>
            </a:r>
            <a:r>
              <a:rPr lang="en-US" sz="3200" b="1" noProof="1">
                <a:solidFill>
                  <a:schemeClr val="tx2"/>
                </a:solidFill>
                <a:latin typeface="Consolas" panose="020B0609020204030204" pitchFamily="49" charset="0"/>
              </a:rPr>
              <a:t> users(first_name, last_name);</a:t>
            </a:r>
            <a:endParaRPr lang="en-US" sz="3200" noProof="1">
              <a:solidFill>
                <a:schemeClr val="tx2"/>
              </a:solidFill>
              <a:latin typeface="Consolas" panose="020B0609020204030204" pitchFamily="49" charset="0"/>
            </a:endParaRPr>
          </a:p>
        </p:txBody>
      </p:sp>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31</a:t>
            </a:fld>
            <a:endParaRPr lang="en-US" dirty="0"/>
          </a:p>
        </p:txBody>
      </p:sp>
      <p:sp>
        <p:nvSpPr>
          <p:cNvPr id="465922" name="Rectangle 2"/>
          <p:cNvSpPr>
            <a:spLocks noGrp="1" noChangeArrowheads="1"/>
          </p:cNvSpPr>
          <p:nvPr>
            <p:ph type="title"/>
          </p:nvPr>
        </p:nvSpPr>
        <p:spPr/>
        <p:txBody>
          <a:bodyPr/>
          <a:lstStyle/>
          <a:p>
            <a:r>
              <a:rPr lang="en-US" dirty="0"/>
              <a:t>Indices Syntax</a:t>
            </a:r>
            <a:endParaRPr lang="bg-BG" dirty="0"/>
          </a:p>
        </p:txBody>
      </p:sp>
      <p:sp>
        <p:nvSpPr>
          <p:cNvPr id="8" name="AutoShape 7"/>
          <p:cNvSpPr>
            <a:spLocks noChangeArrowheads="1"/>
          </p:cNvSpPr>
          <p:nvPr/>
        </p:nvSpPr>
        <p:spPr bwMode="auto">
          <a:xfrm>
            <a:off x="531812" y="4792829"/>
            <a:ext cx="2932706" cy="564085"/>
          </a:xfrm>
          <a:prstGeom prst="wedgeRoundRectCallout">
            <a:avLst>
              <a:gd name="adj1" fmla="val 45776"/>
              <a:gd name="adj2" fmla="val -157772"/>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noProof="1">
                <a:solidFill>
                  <a:srgbClr val="FFFFFF"/>
                </a:solidFill>
              </a:rPr>
              <a:t>Table Name</a:t>
            </a:r>
          </a:p>
        </p:txBody>
      </p:sp>
      <p:sp>
        <p:nvSpPr>
          <p:cNvPr id="11" name="AutoShape 7"/>
          <p:cNvSpPr>
            <a:spLocks noChangeArrowheads="1"/>
          </p:cNvSpPr>
          <p:nvPr/>
        </p:nvSpPr>
        <p:spPr bwMode="auto">
          <a:xfrm>
            <a:off x="6892924" y="4532685"/>
            <a:ext cx="2932706" cy="564085"/>
          </a:xfrm>
          <a:prstGeom prst="wedgeRoundRectCallout">
            <a:avLst>
              <a:gd name="adj1" fmla="val -50336"/>
              <a:gd name="adj2" fmla="val -97047"/>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noProof="1">
                <a:solidFill>
                  <a:srgbClr val="FFFFFF"/>
                </a:solidFill>
              </a:rPr>
              <a:t>Columns</a:t>
            </a:r>
          </a:p>
        </p:txBody>
      </p:sp>
    </p:spTree>
    <p:extLst>
      <p:ext uri="{BB962C8B-B14F-4D97-AF65-F5344CB8AC3E}">
        <p14:creationId xmlns:p14="http://schemas.microsoft.com/office/powerpoint/2010/main" val="2292571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p:txBody>
          <a:bodyPr/>
          <a:lstStyle/>
          <a:p>
            <a:fld id="{C014DD1E-5D91-48A3-AD6D-45FBA980D106}" type="slidenum">
              <a:rPr lang="en-US" smtClean="0"/>
              <a:pPr/>
              <a:t>32</a:t>
            </a:fld>
            <a:endParaRPr lang="en-US" dirty="0"/>
          </a:p>
        </p:txBody>
      </p:sp>
      <p:sp>
        <p:nvSpPr>
          <p:cNvPr id="5" name="Content Placeholder 4"/>
          <p:cNvSpPr>
            <a:spLocks noGrp="1"/>
          </p:cNvSpPr>
          <p:nvPr>
            <p:ph idx="1"/>
          </p:nvPr>
        </p:nvSpPr>
        <p:spPr>
          <a:xfrm>
            <a:off x="190412" y="1151121"/>
            <a:ext cx="11804821" cy="5570355"/>
          </a:xfrm>
        </p:spPr>
        <p:txBody>
          <a:bodyPr>
            <a:noAutofit/>
          </a:bodyPr>
          <a:lstStyle/>
          <a:p>
            <a:pPr>
              <a:lnSpc>
                <a:spcPct val="100000"/>
              </a:lnSpc>
            </a:pPr>
            <a:r>
              <a:rPr lang="en-US" sz="3200" dirty="0"/>
              <a:t>Joins</a:t>
            </a:r>
            <a:br>
              <a:rPr lang="en-US" sz="3200" dirty="0"/>
            </a:br>
            <a:br>
              <a:rPr lang="en-US" sz="3200" dirty="0"/>
            </a:br>
            <a:br>
              <a:rPr lang="en-US" sz="3200" dirty="0"/>
            </a:br>
            <a:br>
              <a:rPr lang="en-US" sz="3200" dirty="0"/>
            </a:br>
            <a:endParaRPr lang="en-US" sz="3200" dirty="0"/>
          </a:p>
          <a:p>
            <a:pPr>
              <a:lnSpc>
                <a:spcPct val="100000"/>
              </a:lnSpc>
            </a:pPr>
            <a:r>
              <a:rPr lang="en-US" sz="3200" dirty="0">
                <a:solidFill>
                  <a:srgbClr val="F3CD60"/>
                </a:solidFill>
              </a:rPr>
              <a:t>Subqueries</a:t>
            </a:r>
            <a:r>
              <a:rPr lang="en-US" sz="3200" dirty="0"/>
              <a:t> are used to nest queries</a:t>
            </a:r>
          </a:p>
          <a:p>
            <a:pPr>
              <a:lnSpc>
                <a:spcPct val="100000"/>
              </a:lnSpc>
            </a:pPr>
            <a:r>
              <a:rPr lang="en-US" sz="3200" dirty="0"/>
              <a:t>Indices improve SQL search </a:t>
            </a:r>
            <a:r>
              <a:rPr lang="en-US" sz="3200" dirty="0">
                <a:solidFill>
                  <a:srgbClr val="F3CD60"/>
                </a:solidFill>
              </a:rPr>
              <a:t>performance</a:t>
            </a:r>
            <a:br>
              <a:rPr lang="en-US" sz="3200" dirty="0"/>
            </a:br>
            <a:r>
              <a:rPr lang="en-US" sz="3200" dirty="0"/>
              <a:t>if used properly</a:t>
            </a:r>
          </a:p>
        </p:txBody>
      </p:sp>
      <p:sp>
        <p:nvSpPr>
          <p:cNvPr id="4" name="Title 3"/>
          <p:cNvSpPr>
            <a:spLocks noGrp="1"/>
          </p:cNvSpPr>
          <p:nvPr>
            <p:ph type="title"/>
          </p:nvPr>
        </p:nvSpPr>
        <p:spPr/>
        <p:txBody>
          <a:bodyPr>
            <a:normAutofit/>
          </a:bodyPr>
          <a:lstStyle/>
          <a:p>
            <a:r>
              <a:rPr lang="en-US" dirty="0"/>
              <a:t>Summary</a:t>
            </a:r>
          </a:p>
        </p:txBody>
      </p:sp>
      <p:pic>
        <p:nvPicPr>
          <p:cNvPr id="7" name="Picture 2" descr="C:\Users\Ivan\Desktop\elements_presentations\summary_pic.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3110" y="1446647"/>
            <a:ext cx="3791856" cy="2813047"/>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6"/>
          <p:cNvGrpSpPr/>
          <p:nvPr/>
        </p:nvGrpSpPr>
        <p:grpSpPr>
          <a:xfrm>
            <a:off x="8422626" y="4716282"/>
            <a:ext cx="3081986" cy="1628125"/>
            <a:chOff x="998778" y="2709000"/>
            <a:chExt cx="7687634" cy="3510730"/>
          </a:xfrm>
        </p:grpSpPr>
        <p:pic>
          <p:nvPicPr>
            <p:cNvPr id="9" name="Picture 4"/>
            <p:cNvPicPr>
              <a:picLocks noChangeAspect="1" noChangeArrowheads="1"/>
            </p:cNvPicPr>
            <p:nvPr/>
          </p:nvPicPr>
          <p:blipFill>
            <a:blip r:embed="rId4" cstate="screen">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998778" y="2709000"/>
              <a:ext cx="7687634" cy="3510730"/>
            </a:xfrm>
            <a:prstGeom prst="rect">
              <a:avLst/>
            </a:prstGeom>
            <a:ln>
              <a:noFill/>
            </a:ln>
            <a:effectLst>
              <a:softEdge rad="112500"/>
            </a:effectLst>
          </p:spPr>
        </p:pic>
        <p:sp>
          <p:nvSpPr>
            <p:cNvPr id="10" name="TextBox 9"/>
            <p:cNvSpPr txBox="1"/>
            <p:nvPr/>
          </p:nvSpPr>
          <p:spPr>
            <a:xfrm rot="21361232">
              <a:off x="1603866" y="3732944"/>
              <a:ext cx="6576452" cy="1327851"/>
            </a:xfrm>
            <a:prstGeom prst="rect">
              <a:avLst/>
            </a:prstGeom>
            <a:noFill/>
          </p:spPr>
          <p:txBody>
            <a:bodyPr wrap="none" rtlCol="0">
              <a:prstTxWarp prst="textCascadeUp">
                <a:avLst/>
              </a:prstTxWarp>
              <a:spAutoFit/>
            </a:bodyPr>
            <a:lstStyle/>
            <a:p>
              <a:r>
                <a:rPr lang="en-US" sz="10700" b="1" dirty="0">
                  <a:ln w="3175">
                    <a:solidFill>
                      <a:srgbClr val="FFFFFF">
                        <a:alpha val="50000"/>
                      </a:srgbClr>
                    </a:solidFill>
                    <a:prstDash val="solid"/>
                  </a:ln>
                  <a:solidFill>
                    <a:schemeClr val="accent1">
                      <a:lumMod val="40000"/>
                      <a:lumOff val="60000"/>
                      <a:alpha val="49804"/>
                    </a:schemeClr>
                  </a:solidFill>
                  <a:effectLst>
                    <a:outerShdw blurRad="88900" sx="102000" sy="102000" algn="ctr" rotWithShape="0">
                      <a:prstClr val="black"/>
                    </a:outerShdw>
                  </a:effectLst>
                </a:rPr>
                <a:t>Databases</a:t>
              </a:r>
            </a:p>
          </p:txBody>
        </p:sp>
      </p:grpSp>
      <p:sp>
        <p:nvSpPr>
          <p:cNvPr id="12" name="Rectangle 9"/>
          <p:cNvSpPr>
            <a:spLocks noChangeArrowheads="1"/>
          </p:cNvSpPr>
          <p:nvPr/>
        </p:nvSpPr>
        <p:spPr bwMode="auto">
          <a:xfrm>
            <a:off x="360803" y="1902096"/>
            <a:ext cx="7257608" cy="1603104"/>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108000" rIns="144000" bIns="108000" rtlCol="0">
            <a:spAutoFit/>
          </a:bodyPr>
          <a:lstStyle/>
          <a:p>
            <a:pPr marL="0" lvl="2"/>
            <a:r>
              <a:rPr lang="en-US" sz="3000" b="1" dirty="0">
                <a:solidFill>
                  <a:schemeClr val="tx2"/>
                </a:solidFill>
                <a:latin typeface="Consolas" panose="020B0609020204030204" pitchFamily="49" charset="0"/>
              </a:rPr>
              <a:t>SELECT * FROM employees AS e</a:t>
            </a:r>
          </a:p>
          <a:p>
            <a:pPr marL="0" lvl="2"/>
            <a:r>
              <a:rPr lang="en-US" sz="3000" b="1" noProof="1">
                <a:solidFill>
                  <a:schemeClr val="tx2">
                    <a:lumMod val="75000"/>
                  </a:schemeClr>
                </a:solidFill>
                <a:latin typeface="Consolas" panose="020B0609020204030204" pitchFamily="49" charset="0"/>
              </a:rPr>
              <a:t>  </a:t>
            </a:r>
            <a:r>
              <a:rPr lang="en-US" sz="3000" b="1" noProof="1">
                <a:solidFill>
                  <a:srgbClr val="F3CD60"/>
                </a:solidFill>
                <a:latin typeface="Consolas" panose="020B0609020204030204" pitchFamily="49" charset="0"/>
              </a:rPr>
              <a:t>JOIN</a:t>
            </a:r>
            <a:r>
              <a:rPr lang="en-US" sz="3000" b="1" noProof="1">
                <a:solidFill>
                  <a:schemeClr val="tx2">
                    <a:lumMod val="75000"/>
                  </a:schemeClr>
                </a:solidFill>
                <a:latin typeface="Consolas" panose="020B0609020204030204" pitchFamily="49" charset="0"/>
              </a:rPr>
              <a:t> </a:t>
            </a:r>
            <a:r>
              <a:rPr lang="en-US" sz="3000" b="1" noProof="1">
                <a:solidFill>
                  <a:schemeClr val="tx2"/>
                </a:solidFill>
                <a:latin typeface="Consolas" panose="020B0609020204030204" pitchFamily="49" charset="0"/>
              </a:rPr>
              <a:t>departments AS d </a:t>
            </a:r>
            <a:r>
              <a:rPr lang="en-US" sz="3000" b="1" noProof="1">
                <a:solidFill>
                  <a:srgbClr val="F3CD60"/>
                </a:solidFill>
                <a:latin typeface="Consolas" panose="020B0609020204030204" pitchFamily="49" charset="0"/>
              </a:rPr>
              <a:t>ON</a:t>
            </a:r>
            <a:br>
              <a:rPr lang="en-US" sz="3000" b="1" noProof="1">
                <a:solidFill>
                  <a:schemeClr val="tx2">
                    <a:lumMod val="75000"/>
                  </a:schemeClr>
                </a:solidFill>
                <a:latin typeface="Consolas" panose="020B0609020204030204" pitchFamily="49" charset="0"/>
              </a:rPr>
            </a:br>
            <a:r>
              <a:rPr lang="en-US" sz="3000" b="1" noProof="1">
                <a:latin typeface="Consolas" panose="020B0609020204030204" pitchFamily="49" charset="0"/>
              </a:rPr>
              <a:t>d.department_id = e.department_id</a:t>
            </a:r>
            <a:endParaRPr lang="en-US" sz="3000" noProof="1">
              <a:solidFill>
                <a:schemeClr val="tx2">
                  <a:lumMod val="75000"/>
                </a:schemeClr>
              </a:solidFill>
              <a:latin typeface="Consolas" panose="020B0609020204030204" pitchFamily="49" charset="0"/>
            </a:endParaRPr>
          </a:p>
        </p:txBody>
      </p:sp>
    </p:spTree>
    <p:extLst>
      <p:ext uri="{BB962C8B-B14F-4D97-AF65-F5344CB8AC3E}">
        <p14:creationId xmlns:p14="http://schemas.microsoft.com/office/powerpoint/2010/main" val="1730650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2"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normAutofit fontScale="90000"/>
          </a:bodyPr>
          <a:lstStyle/>
          <a:p>
            <a:r>
              <a:rPr lang="en-US" dirty="0"/>
              <a:t>Joins, Subqueries and Indices in </a:t>
            </a:r>
            <a:r>
              <a:rPr lang="en-US"/>
              <a:t>MySQL Server</a:t>
            </a:r>
            <a:endParaRPr lang="en-US" dirty="0"/>
          </a:p>
        </p:txBody>
      </p:sp>
      <p:sp>
        <p:nvSpPr>
          <p:cNvPr id="3" name="Text Placeholder 2"/>
          <p:cNvSpPr>
            <a:spLocks noGrp="1"/>
          </p:cNvSpPr>
          <p:nvPr>
            <p:ph type="body" sz="quarter" idx="10"/>
          </p:nvPr>
        </p:nvSpPr>
        <p:spPr>
          <a:xfrm>
            <a:off x="1529384" y="6400802"/>
            <a:ext cx="10482604" cy="351754"/>
          </a:xfrm>
        </p:spPr>
        <p:txBody>
          <a:bodyPr/>
          <a:lstStyle/>
          <a:p>
            <a:r>
              <a:rPr lang="en-US" dirty="0">
                <a:hlinkClick r:id="rId3"/>
              </a:rPr>
              <a:t>https://softuni.bg/courses/databases-basics-mysql</a:t>
            </a:r>
            <a:endParaRPr lang="en-US" dirty="0"/>
          </a:p>
        </p:txBody>
      </p:sp>
      <p:pic>
        <p:nvPicPr>
          <p:cNvPr id="13" name="Picture 12">
            <a:hlinkClick r:id="rId4"/>
          </p:cNvPr>
          <p:cNvPicPr>
            <a:picLocks noChangeAspect="1"/>
          </p:cNvPicPr>
          <p:nvPr/>
        </p:nvPicPr>
        <p:blipFill rotWithShape="1">
          <a:blip r:embed="rId5"/>
          <a:srcRect l="-16203" r="-16203"/>
          <a:stretch/>
        </p:blipFill>
        <p:spPr>
          <a:xfrm>
            <a:off x="303212" y="1246226"/>
            <a:ext cx="2763622" cy="957764"/>
          </a:xfrm>
          <a:prstGeom prst="roundRect">
            <a:avLst>
              <a:gd name="adj" fmla="val 3159"/>
            </a:avLst>
          </a:prstGeom>
          <a:solidFill>
            <a:schemeClr val="tx1"/>
          </a:solidFill>
        </p:spPr>
      </p:pic>
      <p:pic>
        <p:nvPicPr>
          <p:cNvPr id="14" name="Picture 13">
            <a:hlinkClick r:id="rId6"/>
          </p:cNvPr>
          <p:cNvPicPr>
            <a:picLocks noChangeAspect="1"/>
          </p:cNvPicPr>
          <p:nvPr/>
        </p:nvPicPr>
        <p:blipFill rotWithShape="1">
          <a:blip r:embed="rId7"/>
          <a:srcRect l="-5908" r="-5908"/>
          <a:stretch/>
        </p:blipFill>
        <p:spPr>
          <a:xfrm>
            <a:off x="3787285" y="1254944"/>
            <a:ext cx="2763621" cy="949046"/>
          </a:xfrm>
          <a:prstGeom prst="roundRect">
            <a:avLst>
              <a:gd name="adj" fmla="val 3159"/>
            </a:avLst>
          </a:prstGeom>
          <a:solidFill>
            <a:schemeClr val="tx1"/>
          </a:solidFill>
        </p:spPr>
      </p:pic>
      <p:pic>
        <p:nvPicPr>
          <p:cNvPr id="16" name="Picture 15">
            <a:hlinkClick r:id="rId8"/>
          </p:cNvPr>
          <p:cNvPicPr>
            <a:picLocks noChangeAspect="1"/>
          </p:cNvPicPr>
          <p:nvPr/>
        </p:nvPicPr>
        <p:blipFill rotWithShape="1">
          <a:blip r:embed="rId9"/>
          <a:srcRect l="-25003" r="-25003"/>
          <a:stretch/>
        </p:blipFill>
        <p:spPr>
          <a:xfrm>
            <a:off x="7271357" y="4002018"/>
            <a:ext cx="4614255" cy="949046"/>
          </a:xfrm>
          <a:prstGeom prst="roundRect">
            <a:avLst>
              <a:gd name="adj" fmla="val 2953"/>
            </a:avLst>
          </a:prstGeom>
          <a:solidFill>
            <a:schemeClr val="tx1"/>
          </a:solidFill>
        </p:spPr>
      </p:pic>
      <p:pic>
        <p:nvPicPr>
          <p:cNvPr id="17" name="Picture 16">
            <a:hlinkClick r:id="rId10"/>
          </p:cNvPr>
          <p:cNvPicPr>
            <a:picLocks noChangeAspect="1"/>
          </p:cNvPicPr>
          <p:nvPr/>
        </p:nvPicPr>
        <p:blipFill rotWithShape="1">
          <a:blip r:embed="rId11"/>
          <a:srcRect l="-705" r="-705"/>
          <a:stretch/>
        </p:blipFill>
        <p:spPr>
          <a:xfrm>
            <a:off x="7271357" y="5375554"/>
            <a:ext cx="4614255" cy="949046"/>
          </a:xfrm>
          <a:prstGeom prst="roundRect">
            <a:avLst>
              <a:gd name="adj" fmla="val 3159"/>
            </a:avLst>
          </a:prstGeom>
          <a:solidFill>
            <a:schemeClr val="tx1"/>
          </a:solidFill>
        </p:spPr>
      </p:pic>
      <p:pic>
        <p:nvPicPr>
          <p:cNvPr id="18" name="Picture 17">
            <a:hlinkClick r:id="rId12"/>
          </p:cNvPr>
          <p:cNvPicPr>
            <a:picLocks noChangeAspect="1"/>
          </p:cNvPicPr>
          <p:nvPr/>
        </p:nvPicPr>
        <p:blipFill rotWithShape="1">
          <a:blip r:embed="rId13"/>
          <a:srcRect t="-66530" b="-59505"/>
          <a:stretch/>
        </p:blipFill>
        <p:spPr>
          <a:xfrm>
            <a:off x="7271357" y="2619763"/>
            <a:ext cx="4614255" cy="957764"/>
          </a:xfrm>
          <a:prstGeom prst="roundRect">
            <a:avLst>
              <a:gd name="adj" fmla="val 3159"/>
            </a:avLst>
          </a:prstGeom>
          <a:solidFill>
            <a:schemeClr val="tx1"/>
          </a:solidFill>
        </p:spPr>
      </p:pic>
      <p:pic>
        <p:nvPicPr>
          <p:cNvPr id="20" name="Picture 19">
            <a:hlinkClick r:id="rId14"/>
          </p:cNvPr>
          <p:cNvPicPr>
            <a:picLocks noChangeAspect="1"/>
          </p:cNvPicPr>
          <p:nvPr/>
        </p:nvPicPr>
        <p:blipFill rotWithShape="1">
          <a:blip r:embed="rId15"/>
          <a:srcRect l="-14709" r="-14709"/>
          <a:stretch/>
        </p:blipFill>
        <p:spPr>
          <a:xfrm>
            <a:off x="303212" y="5375554"/>
            <a:ext cx="2763622" cy="949046"/>
          </a:xfrm>
          <a:prstGeom prst="roundRect">
            <a:avLst>
              <a:gd name="adj" fmla="val 3159"/>
            </a:avLst>
          </a:prstGeom>
          <a:solidFill>
            <a:schemeClr val="tx1"/>
          </a:solidFill>
        </p:spPr>
      </p:pic>
      <p:pic>
        <p:nvPicPr>
          <p:cNvPr id="21" name="Picture 20">
            <a:hlinkClick r:id="rId16"/>
          </p:cNvPr>
          <p:cNvPicPr>
            <a:picLocks noChangeAspect="1"/>
          </p:cNvPicPr>
          <p:nvPr/>
        </p:nvPicPr>
        <p:blipFill>
          <a:blip r:embed="rId17"/>
          <a:stretch>
            <a:fillRect/>
          </a:stretch>
        </p:blipFill>
        <p:spPr>
          <a:xfrm>
            <a:off x="3787284" y="5375554"/>
            <a:ext cx="2763622" cy="949046"/>
          </a:xfrm>
          <a:prstGeom prst="roundRect">
            <a:avLst>
              <a:gd name="adj" fmla="val 3159"/>
            </a:avLst>
          </a:prstGeom>
        </p:spPr>
      </p:pic>
      <p:pic>
        <p:nvPicPr>
          <p:cNvPr id="24" name="Picture 23">
            <a:hlinkClick r:id="rId18"/>
          </p:cNvPr>
          <p:cNvPicPr>
            <a:picLocks noChangeAspect="1"/>
          </p:cNvPicPr>
          <p:nvPr/>
        </p:nvPicPr>
        <p:blipFill rotWithShape="1">
          <a:blip r:embed="rId19"/>
          <a:srcRect l="-9951" r="-9951"/>
          <a:stretch/>
        </p:blipFill>
        <p:spPr>
          <a:xfrm>
            <a:off x="7271357" y="1246226"/>
            <a:ext cx="4614254" cy="949046"/>
          </a:xfrm>
          <a:prstGeom prst="roundRect">
            <a:avLst>
              <a:gd name="adj" fmla="val 3159"/>
            </a:avLst>
          </a:prstGeom>
          <a:solidFill>
            <a:schemeClr val="tx1"/>
          </a:solidFill>
        </p:spPr>
      </p:pic>
    </p:spTree>
    <p:extLst>
      <p:ext uri="{BB962C8B-B14F-4D97-AF65-F5344CB8AC3E}">
        <p14:creationId xmlns:p14="http://schemas.microsoft.com/office/powerpoint/2010/main" val="16585908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License</a:t>
            </a:r>
          </a:p>
        </p:txBody>
      </p:sp>
      <p:sp>
        <p:nvSpPr>
          <p:cNvPr id="3" name="Content Placeholder 2"/>
          <p:cNvSpPr>
            <a:spLocks noGrp="1"/>
          </p:cNvSpPr>
          <p:nvPr>
            <p:ph idx="4294967295"/>
          </p:nvPr>
        </p:nvSpPr>
        <p:spPr>
          <a:xfrm>
            <a:off x="190413" y="1151121"/>
            <a:ext cx="11804822" cy="1796243"/>
          </a:xfrm>
        </p:spPr>
        <p:txBody>
          <a:bodyPr>
            <a:normAutofit/>
          </a:bodyPr>
          <a:lstStyle/>
          <a:p>
            <a:r>
              <a:rPr lang="en-US" dirty="0"/>
              <a:t>This course (slides, examples, demos, videos, homework, etc.)</a:t>
            </a:r>
            <a:br>
              <a:rPr lang="en-US" dirty="0"/>
            </a:br>
            <a:r>
              <a:rPr lang="en-US" dirty="0"/>
              <a:t>is licensed under the "</a:t>
            </a:r>
            <a:r>
              <a:rPr lang="en-US" dirty="0">
                <a:hlinkClick r:id="rId3"/>
              </a:rPr>
              <a:t>Creative Commons </a:t>
            </a:r>
            <a:r>
              <a:rPr lang="en-US" noProof="1">
                <a:hlinkClick r:id="rId3"/>
              </a:rPr>
              <a:t>Attribution-NonCommercial-ShareAlike</a:t>
            </a:r>
            <a:r>
              <a:rPr lang="en-US" dirty="0">
                <a:hlinkClick r:id="rId3"/>
              </a:rPr>
              <a:t> 4.0 International</a:t>
            </a:r>
            <a:r>
              <a:rPr lang="en-US" dirty="0"/>
              <a:t>" license</a:t>
            </a:r>
            <a:endParaRPr lang="en-US" sz="2000" dirty="0"/>
          </a:p>
        </p:txBody>
      </p:sp>
      <p:sp>
        <p:nvSpPr>
          <p:cNvPr id="4" name="Slide Number Placeholder 3"/>
          <p:cNvSpPr>
            <a:spLocks noGrp="1"/>
          </p:cNvSpPr>
          <p:nvPr>
            <p:ph type="sldNum" sz="quarter" idx="4"/>
          </p:nvPr>
        </p:nvSpPr>
        <p:spPr>
          <a:xfrm>
            <a:off x="11566412" y="6525002"/>
            <a:ext cx="428822" cy="196477"/>
          </a:xfrm>
        </p:spPr>
        <p:txBody>
          <a:bodyPr/>
          <a:lstStyle/>
          <a:p>
            <a:fld id="{C014DD1E-5D91-48A3-AD6D-45FBA980D106}" type="slidenum">
              <a:rPr lang="en-US" smtClean="0"/>
              <a:pPr/>
              <a:t>34</a:t>
            </a:fld>
            <a:endParaRPr lang="en-US" dirty="0"/>
          </a:p>
        </p:txBody>
      </p:sp>
      <p:pic>
        <p:nvPicPr>
          <p:cNvPr id="8" name="Picture 4" title="CC-BY-NC-SA License">
            <a:hlinkClick r:id="rId3" tooltip="This work is licensed under the &quot;Creative Commons Attribution-NonCommercial-ShareAlike 4.0 International&quot; license"/>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7637" y="3281192"/>
            <a:ext cx="3170776" cy="1109380"/>
          </a:xfrm>
          <a:prstGeom prst="roundRect">
            <a:avLst>
              <a:gd name="adj" fmla="val 4326"/>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
        <p:nvSpPr>
          <p:cNvPr id="6" name="Content Placeholder 2"/>
          <p:cNvSpPr>
            <a:spLocks noGrp="1"/>
          </p:cNvSpPr>
          <p:nvPr>
            <p:ph idx="4294967295"/>
          </p:nvPr>
        </p:nvSpPr>
        <p:spPr>
          <a:xfrm>
            <a:off x="188815" y="4724400"/>
            <a:ext cx="11804822" cy="1997079"/>
          </a:xfrm>
        </p:spPr>
        <p:txBody>
          <a:bodyPr>
            <a:normAutofit/>
          </a:bodyPr>
          <a:lstStyle/>
          <a:p>
            <a:pPr>
              <a:spcBef>
                <a:spcPts val="1800"/>
              </a:spcBef>
            </a:pPr>
            <a:r>
              <a:rPr lang="en-US" sz="2400" dirty="0"/>
              <a:t>Attribution: this work may contain portions from</a:t>
            </a:r>
          </a:p>
          <a:p>
            <a:pPr lvl="1"/>
            <a:r>
              <a:rPr lang="en-US" sz="2000" dirty="0"/>
              <a:t>"</a:t>
            </a:r>
            <a:r>
              <a:rPr lang="en-US" sz="2000" dirty="0">
                <a:hlinkClick r:id="rId5"/>
              </a:rPr>
              <a:t>Databases</a:t>
            </a:r>
            <a:r>
              <a:rPr lang="en-US" sz="2000" dirty="0"/>
              <a:t>" course by </a:t>
            </a:r>
            <a:r>
              <a:rPr lang="en-US" sz="2000" noProof="1"/>
              <a:t>Telerik Academy</a:t>
            </a:r>
            <a:r>
              <a:rPr lang="en-US" sz="2000" dirty="0"/>
              <a:t> under </a:t>
            </a:r>
            <a:r>
              <a:rPr lang="en-US" sz="2000" dirty="0">
                <a:hlinkClick r:id="rId6"/>
              </a:rPr>
              <a:t>CC-BY-NC-SA</a:t>
            </a:r>
            <a:r>
              <a:rPr lang="en-US" sz="2000" dirty="0"/>
              <a:t> license</a:t>
            </a:r>
          </a:p>
        </p:txBody>
      </p:sp>
    </p:spTree>
    <p:extLst>
      <p:ext uri="{BB962C8B-B14F-4D97-AF65-F5344CB8AC3E}">
        <p14:creationId xmlns:p14="http://schemas.microsoft.com/office/powerpoint/2010/main" val="32779671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259899" y="103056"/>
            <a:ext cx="9074150" cy="936625"/>
          </a:xfrm>
        </p:spPr>
        <p:txBody>
          <a:bodyPr>
            <a:normAutofit/>
          </a:bodyPr>
          <a:lstStyle/>
          <a:p>
            <a:r>
              <a:rPr lang="en-US" dirty="0"/>
              <a:t>Free Trainings @ Software University</a:t>
            </a:r>
          </a:p>
        </p:txBody>
      </p:sp>
      <p:sp>
        <p:nvSpPr>
          <p:cNvPr id="4" name="Content Placeholder 3"/>
          <p:cNvSpPr>
            <a:spLocks noGrp="1"/>
          </p:cNvSpPr>
          <p:nvPr>
            <p:ph idx="4294967295"/>
          </p:nvPr>
        </p:nvSpPr>
        <p:spPr>
          <a:xfrm>
            <a:off x="259899" y="1039681"/>
            <a:ext cx="9434513" cy="5639378"/>
          </a:xfrm>
        </p:spPr>
        <p:txBody>
          <a:bodyPr>
            <a:noAutofit/>
          </a:bodyPr>
          <a:lstStyle/>
          <a:p>
            <a:pPr>
              <a:lnSpc>
                <a:spcPct val="100000"/>
              </a:lnSpc>
            </a:pPr>
            <a:r>
              <a:rPr lang="en-US" sz="3200" dirty="0"/>
              <a:t>Software University Foundation – </a:t>
            </a:r>
            <a:r>
              <a:rPr lang="en-US" sz="3200" noProof="1">
                <a:hlinkClick r:id="rId3"/>
              </a:rPr>
              <a:t>softuni.org</a:t>
            </a:r>
            <a:endParaRPr lang="en-US" sz="3200" noProof="1"/>
          </a:p>
          <a:p>
            <a:pPr>
              <a:lnSpc>
                <a:spcPct val="100000"/>
              </a:lnSpc>
            </a:pPr>
            <a:r>
              <a:rPr lang="en-US" sz="3200" dirty="0"/>
              <a:t>Software University – High-Quality Education, Profession and Job for Software Developers</a:t>
            </a:r>
          </a:p>
          <a:p>
            <a:pPr lvl="1">
              <a:lnSpc>
                <a:spcPct val="100000"/>
              </a:lnSpc>
            </a:pPr>
            <a:r>
              <a:rPr lang="en-US" sz="2900" noProof="1">
                <a:hlinkClick r:id="rId4"/>
              </a:rPr>
              <a:t>softuni.bg</a:t>
            </a:r>
            <a:r>
              <a:rPr lang="en-US" sz="2900" noProof="1"/>
              <a:t> </a:t>
            </a:r>
          </a:p>
          <a:p>
            <a:pPr marL="304747" lvl="1" indent="-304747">
              <a:lnSpc>
                <a:spcPct val="100000"/>
              </a:lnSpc>
              <a:buClr>
                <a:srgbClr val="F2B254"/>
              </a:buClr>
              <a:buSzPct val="100000"/>
              <a:tabLst>
                <a:tab pos="282575" algn="l"/>
              </a:tabLst>
            </a:pPr>
            <a:r>
              <a:rPr lang="en-US" dirty="0"/>
              <a:t>Software University @ Facebook</a:t>
            </a:r>
          </a:p>
          <a:p>
            <a:pPr lvl="1">
              <a:lnSpc>
                <a:spcPct val="100000"/>
              </a:lnSpc>
              <a:tabLst>
                <a:tab pos="282575" algn="l"/>
              </a:tabLst>
            </a:pPr>
            <a:r>
              <a:rPr lang="en-US" sz="2900" noProof="1">
                <a:hlinkClick r:id="rId5"/>
              </a:rPr>
              <a:t>facebook.com/SoftwareUniversity</a:t>
            </a:r>
            <a:endParaRPr lang="en-US" sz="2900" noProof="1"/>
          </a:p>
          <a:p>
            <a:pPr marL="304747" lvl="1" indent="-304747">
              <a:lnSpc>
                <a:spcPct val="100000"/>
              </a:lnSpc>
              <a:buClr>
                <a:srgbClr val="F2B254"/>
              </a:buClr>
              <a:buSzPct val="100000"/>
              <a:tabLst>
                <a:tab pos="282575" algn="l"/>
              </a:tabLst>
            </a:pPr>
            <a:r>
              <a:rPr lang="en-US" noProof="1"/>
              <a:t>Software University Forums</a:t>
            </a:r>
          </a:p>
          <a:p>
            <a:pPr marL="609494" lvl="2" indent="-304747">
              <a:lnSpc>
                <a:spcPct val="100000"/>
              </a:lnSpc>
              <a:buClr>
                <a:srgbClr val="F2B254"/>
              </a:buClr>
              <a:buSzPct val="100000"/>
              <a:tabLst>
                <a:tab pos="282575" algn="l"/>
              </a:tabLst>
            </a:pPr>
            <a:r>
              <a:rPr lang="en-US" dirty="0">
                <a:hlinkClick r:id="rId6"/>
              </a:rPr>
              <a:t>forum.softuni.bg</a:t>
            </a:r>
            <a:endParaRPr lang="en-US" noProof="1"/>
          </a:p>
        </p:txBody>
      </p:sp>
      <p:pic>
        <p:nvPicPr>
          <p:cNvPr id="9" name="Picture 8" descr="http://softuni.bg" title="Software University">
            <a:hlinkClick r:id="rId4" tooltip="Software University"/>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726400" y="1594686"/>
            <a:ext cx="1701050" cy="1570200"/>
          </a:xfrm>
          <a:prstGeom prst="rect">
            <a:avLst/>
          </a:prstGeom>
          <a:ln w="12700">
            <a:solidFill>
              <a:srgbClr val="55438F">
                <a:alpha val="70000"/>
              </a:srgbClr>
            </a:solidFill>
          </a:ln>
        </p:spPr>
      </p:pic>
      <p:pic>
        <p:nvPicPr>
          <p:cNvPr id="10" name="Picture 9" descr="http://softuni.org" title="Software University Foundation">
            <a:hlinkClick r:id="rId3" tooltip="Software University Foundation"/>
          </p:cNvPr>
          <p:cNvPicPr>
            <a:picLocks noChangeAspect="1"/>
          </p:cNvPicPr>
          <p:nvPr/>
        </p:nvPicPr>
        <p:blipFill rotWithShape="1">
          <a:blip r:embed="rId8" cstate="print">
            <a:extLst>
              <a:ext uri="{28A0092B-C50C-407E-A947-70E740481C1C}">
                <a14:useLocalDpi xmlns:a14="http://schemas.microsoft.com/office/drawing/2010/main"/>
              </a:ext>
            </a:extLst>
          </a:blip>
          <a:srcRect l="-5359" t="-15226" r="-5359" b="-15226"/>
          <a:stretch/>
        </p:blipFill>
        <p:spPr>
          <a:xfrm>
            <a:off x="9457098" y="466964"/>
            <a:ext cx="2269870" cy="874916"/>
          </a:xfrm>
          <a:prstGeom prst="roundRect">
            <a:avLst>
              <a:gd name="adj" fmla="val 3940"/>
            </a:avLst>
          </a:prstGeom>
          <a:solidFill>
            <a:srgbClr val="231F20">
              <a:alpha val="50000"/>
            </a:srgbClr>
          </a:solidFill>
          <a:ln>
            <a:solidFill>
              <a:schemeClr val="accent1">
                <a:lumMod val="75000"/>
                <a:alpha val="40000"/>
              </a:schemeClr>
            </a:solidFill>
          </a:ln>
        </p:spPr>
      </p:pic>
      <p:pic>
        <p:nvPicPr>
          <p:cNvPr id="11" name="Picture 4" descr="http://www.facebook.com/SoftwareUniversity" title="Software University @ Facebook">
            <a:hlinkClick r:id="rId9" tooltip="Software University @ Facebook"/>
          </p:cNvPr>
          <p:cNvPicPr>
            <a:picLocks noChangeAspect="1" noChangeArrowheads="1"/>
          </p:cNvPicPr>
          <p:nvPr/>
        </p:nvPicPr>
        <p:blipFill rotWithShape="1">
          <a:blip r:embed="rId10" cstate="print">
            <a:extLst>
              <a:ext uri="{28A0092B-C50C-407E-A947-70E740481C1C}">
                <a14:useLocalDpi xmlns:a14="http://schemas.microsoft.com/office/drawing/2010/main"/>
              </a:ext>
            </a:extLst>
          </a:blip>
          <a:srcRect/>
          <a:stretch/>
        </p:blipFill>
        <p:spPr bwMode="auto">
          <a:xfrm>
            <a:off x="10075536" y="3512062"/>
            <a:ext cx="1003954" cy="10175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http://forum.softuni.bg" title="Software University - Forum">
            <a:hlinkClick r:id="rId6" tooltip="Software University Discussion Forum"/>
          </p:cNvPr>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10109334" y="4876800"/>
            <a:ext cx="970156" cy="965726"/>
          </a:xfrm>
          <a:prstGeom prst="rect">
            <a:avLst/>
          </a:prstGeom>
        </p:spPr>
      </p:pic>
      <p:pic>
        <p:nvPicPr>
          <p:cNvPr id="5" name="Picture 4">
            <a:hlinkClick r:id="rId4"/>
          </p:cNvPr>
          <p:cNvPicPr>
            <a:picLocks noChangeAspect="1"/>
          </p:cNvPicPr>
          <p:nvPr/>
        </p:nvPicPr>
        <p:blipFill>
          <a:blip r:embed="rId12"/>
          <a:stretch>
            <a:fillRect/>
          </a:stretch>
        </p:blipFill>
        <p:spPr>
          <a:xfrm>
            <a:off x="6762304" y="3093954"/>
            <a:ext cx="2286198" cy="2493480"/>
          </a:xfrm>
          <a:prstGeom prst="rect">
            <a:avLst/>
          </a:prstGeom>
        </p:spPr>
      </p:pic>
    </p:spTree>
    <p:extLst>
      <p:ext uri="{BB962C8B-B14F-4D97-AF65-F5344CB8AC3E}">
        <p14:creationId xmlns:p14="http://schemas.microsoft.com/office/powerpoint/2010/main" val="4005242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0" name="Rectangle 2"/>
          <p:cNvSpPr>
            <a:spLocks noGrp="1" noChangeArrowheads="1"/>
          </p:cNvSpPr>
          <p:nvPr>
            <p:ph type="title"/>
          </p:nvPr>
        </p:nvSpPr>
        <p:spPr>
          <a:xfrm>
            <a:off x="1446212" y="4806240"/>
            <a:ext cx="8938472" cy="820600"/>
          </a:xfrm>
        </p:spPr>
        <p:txBody>
          <a:bodyPr/>
          <a:lstStyle/>
          <a:p>
            <a:r>
              <a:rPr lang="en-US" dirty="0"/>
              <a:t>JOINS</a:t>
            </a:r>
            <a:endParaRPr lang="bg-BG" dirty="0"/>
          </a:p>
        </p:txBody>
      </p:sp>
      <p:sp>
        <p:nvSpPr>
          <p:cNvPr id="4" name="Subtitle 3"/>
          <p:cNvSpPr>
            <a:spLocks noGrp="1"/>
          </p:cNvSpPr>
          <p:nvPr>
            <p:ph type="body" idx="1"/>
          </p:nvPr>
        </p:nvSpPr>
        <p:spPr>
          <a:xfrm>
            <a:off x="554884" y="5636344"/>
            <a:ext cx="10721128" cy="719034"/>
          </a:xfrm>
        </p:spPr>
        <p:txBody>
          <a:bodyPr/>
          <a:lstStyle/>
          <a:p>
            <a:r>
              <a:rPr lang="en-US" dirty="0">
                <a:solidFill>
                  <a:srgbClr val="F0A230"/>
                </a:solidFill>
              </a:rPr>
              <a:t>Gathering</a:t>
            </a:r>
            <a:r>
              <a:rPr dirty="0">
                <a:solidFill>
                  <a:srgbClr val="F0A230"/>
                </a:solidFill>
              </a:rPr>
              <a:t> Data From Multiple Tables</a:t>
            </a:r>
            <a:endParaRPr lang="bg-BG" dirty="0">
              <a:solidFill>
                <a:srgbClr val="F0A230"/>
              </a:solidFill>
            </a:endParaRPr>
          </a:p>
        </p:txBody>
      </p:sp>
      <p:pic>
        <p:nvPicPr>
          <p:cNvPr id="3" name="Картина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1612" y="1676400"/>
            <a:ext cx="6714829" cy="2869585"/>
          </a:xfrm>
          <a:prstGeom prst="rect">
            <a:avLst/>
          </a:prstGeom>
        </p:spPr>
      </p:pic>
    </p:spTree>
    <p:extLst>
      <p:ext uri="{BB962C8B-B14F-4D97-AF65-F5344CB8AC3E}">
        <p14:creationId xmlns:p14="http://schemas.microsoft.com/office/powerpoint/2010/main" val="3280063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9066212" y="4285439"/>
            <a:ext cx="495300" cy="1218018"/>
            <a:chOff x="4150" y="2578"/>
            <a:chExt cx="408" cy="952"/>
          </a:xfrm>
        </p:grpSpPr>
        <p:sp>
          <p:nvSpPr>
            <p:cNvPr id="521219" name="Line 3"/>
            <p:cNvSpPr>
              <a:spLocks noChangeShapeType="1"/>
            </p:cNvSpPr>
            <p:nvPr/>
          </p:nvSpPr>
          <p:spPr bwMode="auto">
            <a:xfrm>
              <a:off x="4558" y="2578"/>
              <a:ext cx="0" cy="952"/>
            </a:xfrm>
            <a:prstGeom prst="line">
              <a:avLst/>
            </a:prstGeom>
            <a:noFill/>
            <a:ln w="57150">
              <a:solidFill>
                <a:schemeClr val="accent5">
                  <a:lumMod val="20000"/>
                  <a:lumOff val="80000"/>
                </a:schemeClr>
              </a:solidFill>
              <a:round/>
              <a:headEnd/>
              <a:tailEnd/>
            </a:ln>
            <a:effectLst/>
          </p:spPr>
          <p:txBody>
            <a:bodyPr/>
            <a:lstStyle/>
            <a:p>
              <a:endParaRPr lang="bg-BG" dirty="0"/>
            </a:p>
          </p:txBody>
        </p:sp>
        <p:sp>
          <p:nvSpPr>
            <p:cNvPr id="521220" name="Line 4"/>
            <p:cNvSpPr>
              <a:spLocks noChangeShapeType="1"/>
            </p:cNvSpPr>
            <p:nvPr/>
          </p:nvSpPr>
          <p:spPr bwMode="auto">
            <a:xfrm flipH="1">
              <a:off x="4150" y="3521"/>
              <a:ext cx="408" cy="0"/>
            </a:xfrm>
            <a:prstGeom prst="line">
              <a:avLst/>
            </a:prstGeom>
            <a:noFill/>
            <a:ln w="57150">
              <a:solidFill>
                <a:schemeClr val="accent5">
                  <a:lumMod val="20000"/>
                  <a:lumOff val="80000"/>
                </a:schemeClr>
              </a:solidFill>
              <a:round/>
              <a:headEnd/>
              <a:tailEnd type="triangle" w="med" len="med"/>
            </a:ln>
            <a:effectLst/>
          </p:spPr>
          <p:txBody>
            <a:bodyPr/>
            <a:lstStyle/>
            <a:p>
              <a:endParaRPr lang="bg-BG" dirty="0"/>
            </a:p>
          </p:txBody>
        </p:sp>
      </p:grpSp>
      <p:grpSp>
        <p:nvGrpSpPr>
          <p:cNvPr id="3" name="Group 5"/>
          <p:cNvGrpSpPr>
            <a:grpSpLocks/>
          </p:cNvGrpSpPr>
          <p:nvPr/>
        </p:nvGrpSpPr>
        <p:grpSpPr bwMode="auto">
          <a:xfrm>
            <a:off x="1382122" y="3828238"/>
            <a:ext cx="597490" cy="1675219"/>
            <a:chOff x="930" y="2577"/>
            <a:chExt cx="535" cy="953"/>
          </a:xfrm>
        </p:grpSpPr>
        <p:sp>
          <p:nvSpPr>
            <p:cNvPr id="521222" name="Line 6"/>
            <p:cNvSpPr>
              <a:spLocks noChangeShapeType="1"/>
            </p:cNvSpPr>
            <p:nvPr/>
          </p:nvSpPr>
          <p:spPr bwMode="auto">
            <a:xfrm>
              <a:off x="930" y="2577"/>
              <a:ext cx="0" cy="953"/>
            </a:xfrm>
            <a:prstGeom prst="line">
              <a:avLst/>
            </a:prstGeom>
            <a:noFill/>
            <a:ln w="57150">
              <a:solidFill>
                <a:schemeClr val="accent5">
                  <a:lumMod val="20000"/>
                  <a:lumOff val="80000"/>
                </a:schemeClr>
              </a:solidFill>
              <a:round/>
              <a:headEnd/>
              <a:tailEnd/>
            </a:ln>
            <a:effectLst/>
          </p:spPr>
          <p:txBody>
            <a:bodyPr/>
            <a:lstStyle/>
            <a:p>
              <a:endParaRPr lang="bg-BG" dirty="0"/>
            </a:p>
          </p:txBody>
        </p:sp>
        <p:sp>
          <p:nvSpPr>
            <p:cNvPr id="521223" name="Line 7"/>
            <p:cNvSpPr>
              <a:spLocks noChangeShapeType="1"/>
            </p:cNvSpPr>
            <p:nvPr/>
          </p:nvSpPr>
          <p:spPr bwMode="auto">
            <a:xfrm>
              <a:off x="930" y="3521"/>
              <a:ext cx="535" cy="0"/>
            </a:xfrm>
            <a:prstGeom prst="line">
              <a:avLst/>
            </a:prstGeom>
            <a:noFill/>
            <a:ln w="57150">
              <a:solidFill>
                <a:schemeClr val="accent5">
                  <a:lumMod val="20000"/>
                  <a:lumOff val="80000"/>
                </a:schemeClr>
              </a:solidFill>
              <a:round/>
              <a:headEnd/>
              <a:tailEnd type="triangle" w="med" len="med"/>
            </a:ln>
            <a:effectLst/>
          </p:spPr>
          <p:txBody>
            <a:bodyPr/>
            <a:lstStyle/>
            <a:p>
              <a:endParaRPr lang="bg-BG" dirty="0"/>
            </a:p>
          </p:txBody>
        </p:sp>
      </p:grpSp>
      <p:sp>
        <p:nvSpPr>
          <p:cNvPr id="521224" name="Rectangle 8"/>
          <p:cNvSpPr>
            <a:spLocks noGrp="1" noChangeArrowheads="1"/>
          </p:cNvSpPr>
          <p:nvPr>
            <p:ph type="title"/>
          </p:nvPr>
        </p:nvSpPr>
        <p:spPr/>
        <p:txBody>
          <a:bodyPr/>
          <a:lstStyle/>
          <a:p>
            <a:r>
              <a:rPr lang="en-US" dirty="0"/>
              <a:t>Data from Multiple Tables</a:t>
            </a:r>
          </a:p>
        </p:txBody>
      </p:sp>
      <p:sp>
        <p:nvSpPr>
          <p:cNvPr id="521225" name="Rectangle 9"/>
          <p:cNvSpPr>
            <a:spLocks noGrp="1" noChangeArrowheads="1"/>
          </p:cNvSpPr>
          <p:nvPr>
            <p:ph idx="1"/>
          </p:nvPr>
        </p:nvSpPr>
        <p:spPr/>
        <p:txBody>
          <a:bodyPr/>
          <a:lstStyle/>
          <a:p>
            <a:pPr>
              <a:lnSpc>
                <a:spcPct val="100000"/>
              </a:lnSpc>
            </a:pPr>
            <a:r>
              <a:rPr lang="en-US" dirty="0"/>
              <a:t>Sometimes you need data from several tables:</a:t>
            </a:r>
          </a:p>
        </p:txBody>
      </p:sp>
      <p:sp>
        <p:nvSpPr>
          <p:cNvPr id="4" name="Slide Number Placeholder 3"/>
          <p:cNvSpPr>
            <a:spLocks noGrp="1"/>
          </p:cNvSpPr>
          <p:nvPr>
            <p:ph type="sldNum" sz="quarter" idx="4"/>
          </p:nvPr>
        </p:nvSpPr>
        <p:spPr/>
        <p:txBody>
          <a:bodyPr/>
          <a:lstStyle/>
          <a:p>
            <a:fld id="{C014DD1E-5D91-48A3-AD6D-45FBA980D106}" type="slidenum">
              <a:rPr lang="en-US" smtClean="0"/>
              <a:pPr/>
              <a:t>5</a:t>
            </a:fld>
            <a:endParaRPr lang="en-US" dirty="0"/>
          </a:p>
        </p:txBody>
      </p:sp>
      <p:sp>
        <p:nvSpPr>
          <p:cNvPr id="15" name="TextBox 12"/>
          <p:cNvSpPr txBox="1"/>
          <p:nvPr/>
        </p:nvSpPr>
        <p:spPr>
          <a:xfrm>
            <a:off x="1800573" y="1912089"/>
            <a:ext cx="1758943" cy="523220"/>
          </a:xfrm>
          <a:prstGeom prst="rect">
            <a:avLst/>
          </a:prstGeom>
          <a:noFill/>
        </p:spPr>
        <p:txBody>
          <a:bodyPr wrap="none" rtlCol="0">
            <a:spAutoFit/>
          </a:bodyPr>
          <a:lstStyle/>
          <a:p>
            <a:r>
              <a:rPr lang="en-US" sz="2800" dirty="0"/>
              <a:t>Employees</a:t>
            </a:r>
          </a:p>
        </p:txBody>
      </p:sp>
      <p:graphicFrame>
        <p:nvGraphicFramePr>
          <p:cNvPr id="16" name="Table 15"/>
          <p:cNvGraphicFramePr>
            <a:graphicFrameLocks noGrp="1"/>
          </p:cNvGraphicFramePr>
          <p:nvPr>
            <p:extLst>
              <p:ext uri="{D42A27DB-BD31-4B8C-83A1-F6EECF244321}">
                <p14:modId xmlns:p14="http://schemas.microsoft.com/office/powerpoint/2010/main" val="44542983"/>
              </p:ext>
            </p:extLst>
          </p:nvPr>
        </p:nvGraphicFramePr>
        <p:xfrm>
          <a:off x="6399212" y="2456639"/>
          <a:ext cx="4722815" cy="1828800"/>
        </p:xfrm>
        <a:graphic>
          <a:graphicData uri="http://schemas.openxmlformats.org/drawingml/2006/table">
            <a:tbl>
              <a:tblPr firstRow="1" bandRow="1">
                <a:tableStyleId>{7DF18680-E054-41AD-8BC1-D1AEF772440D}</a:tableStyleId>
              </a:tblPr>
              <a:tblGrid>
                <a:gridCol w="2145341">
                  <a:extLst>
                    <a:ext uri="{9D8B030D-6E8A-4147-A177-3AD203B41FA5}">
                      <a16:colId xmlns:a16="http://schemas.microsoft.com/office/drawing/2014/main" val="1594468805"/>
                    </a:ext>
                  </a:extLst>
                </a:gridCol>
                <a:gridCol w="2577474">
                  <a:extLst>
                    <a:ext uri="{9D8B030D-6E8A-4147-A177-3AD203B41FA5}">
                      <a16:colId xmlns:a16="http://schemas.microsoft.com/office/drawing/2014/main" val="683614382"/>
                    </a:ext>
                  </a:extLst>
                </a:gridCol>
              </a:tblGrid>
              <a:tr h="457200">
                <a:tc>
                  <a:txBody>
                    <a:bodyPr/>
                    <a:lstStyle/>
                    <a:p>
                      <a:r>
                        <a:rPr lang="en-US" i="0" noProof="1">
                          <a:solidFill>
                            <a:schemeClr val="tx1"/>
                          </a:solidFill>
                        </a:rPr>
                        <a:t>department_id</a:t>
                      </a:r>
                    </a:p>
                  </a:txBody>
                  <a:tcPr>
                    <a:solidFill>
                      <a:srgbClr val="C6C0AA">
                        <a:alpha val="50000"/>
                      </a:srgbClr>
                    </a:solidFill>
                  </a:tcPr>
                </a:tc>
                <a:tc>
                  <a:txBody>
                    <a:bodyPr/>
                    <a:lstStyle/>
                    <a:p>
                      <a:r>
                        <a:rPr lang="en-US" i="0" noProof="1">
                          <a:solidFill>
                            <a:schemeClr val="tx1"/>
                          </a:solidFill>
                        </a:rPr>
                        <a:t>department_name</a:t>
                      </a:r>
                    </a:p>
                  </a:txBody>
                  <a:tcPr>
                    <a:solidFill>
                      <a:srgbClr val="C6C0AA">
                        <a:alpha val="50000"/>
                      </a:srgbClr>
                    </a:solidFill>
                  </a:tcPr>
                </a:tc>
                <a:extLst>
                  <a:ext uri="{0D108BD9-81ED-4DB2-BD59-A6C34878D82A}">
                    <a16:rowId xmlns:a16="http://schemas.microsoft.com/office/drawing/2014/main" val="1969825376"/>
                  </a:ext>
                </a:extLst>
              </a:tr>
              <a:tr h="4572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Sales</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4572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4</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Marketing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4572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GB" sz="2400" b="1" i="0" u="none" strike="noStrike" kern="1200" cap="none" normalizeH="0" baseline="0" dirty="0">
                          <a:ln>
                            <a:noFill/>
                          </a:ln>
                          <a:solidFill>
                            <a:schemeClr val="tx2">
                              <a:lumMod val="90000"/>
                            </a:schemeClr>
                          </a:solidFill>
                          <a:effectLst/>
                          <a:latin typeface="Consolas" pitchFamily="49" charset="0"/>
                          <a:ea typeface="+mn-ea"/>
                          <a:cs typeface="+mn-cs"/>
                        </a:rPr>
                        <a:t>Purchasing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795673780"/>
                  </a:ext>
                </a:extLst>
              </a:tr>
            </a:tbl>
          </a:graphicData>
        </a:graphic>
      </p:graphicFrame>
      <p:sp>
        <p:nvSpPr>
          <p:cNvPr id="17" name="TextBox 17"/>
          <p:cNvSpPr txBox="1"/>
          <p:nvPr/>
        </p:nvSpPr>
        <p:spPr>
          <a:xfrm>
            <a:off x="7510895" y="1885014"/>
            <a:ext cx="2101729" cy="523220"/>
          </a:xfrm>
          <a:prstGeom prst="rect">
            <a:avLst/>
          </a:prstGeom>
          <a:noFill/>
        </p:spPr>
        <p:txBody>
          <a:bodyPr wrap="none" rtlCol="0">
            <a:spAutoFit/>
          </a:bodyPr>
          <a:lstStyle/>
          <a:p>
            <a:r>
              <a:rPr lang="en-US" sz="2800" dirty="0"/>
              <a:t>Departments</a:t>
            </a:r>
          </a:p>
        </p:txBody>
      </p:sp>
      <p:graphicFrame>
        <p:nvGraphicFramePr>
          <p:cNvPr id="18" name="Table 3"/>
          <p:cNvGraphicFramePr>
            <a:graphicFrameLocks noGrp="1"/>
          </p:cNvGraphicFramePr>
          <p:nvPr>
            <p:extLst>
              <p:ext uri="{D42A27DB-BD31-4B8C-83A1-F6EECF244321}">
                <p14:modId xmlns:p14="http://schemas.microsoft.com/office/powerpoint/2010/main" val="4135170053"/>
              </p:ext>
            </p:extLst>
          </p:nvPr>
        </p:nvGraphicFramePr>
        <p:xfrm>
          <a:off x="1979611" y="5059362"/>
          <a:ext cx="7086599" cy="914400"/>
        </p:xfrm>
        <a:graphic>
          <a:graphicData uri="http://schemas.openxmlformats.org/drawingml/2006/table">
            <a:tbl>
              <a:tblPr firstRow="1" bandRow="1">
                <a:tableStyleId>{7DF18680-E054-41AD-8BC1-D1AEF772440D}</a:tableStyleId>
              </a:tblPr>
              <a:tblGrid>
                <a:gridCol w="2353700">
                  <a:extLst>
                    <a:ext uri="{9D8B030D-6E8A-4147-A177-3AD203B41FA5}">
                      <a16:colId xmlns:a16="http://schemas.microsoft.com/office/drawing/2014/main" val="187285565"/>
                    </a:ext>
                  </a:extLst>
                </a:gridCol>
                <a:gridCol w="2134478">
                  <a:extLst>
                    <a:ext uri="{9D8B030D-6E8A-4147-A177-3AD203B41FA5}">
                      <a16:colId xmlns:a16="http://schemas.microsoft.com/office/drawing/2014/main" val="1774347793"/>
                    </a:ext>
                  </a:extLst>
                </a:gridCol>
                <a:gridCol w="2598421">
                  <a:extLst>
                    <a:ext uri="{9D8B030D-6E8A-4147-A177-3AD203B41FA5}">
                      <a16:colId xmlns:a16="http://schemas.microsoft.com/office/drawing/2014/main" val="1719306019"/>
                    </a:ext>
                  </a:extLst>
                </a:gridCol>
              </a:tblGrid>
              <a:tr h="457200">
                <a:tc>
                  <a:txBody>
                    <a:bodyPr/>
                    <a:lstStyle/>
                    <a:p>
                      <a:r>
                        <a:rPr lang="en-US" noProof="1">
                          <a:solidFill>
                            <a:schemeClr val="tx1"/>
                          </a:solidFill>
                        </a:rPr>
                        <a:t>employee_name</a:t>
                      </a:r>
                    </a:p>
                  </a:txBody>
                  <a:tcPr>
                    <a:solidFill>
                      <a:srgbClr val="C6C0AA">
                        <a:alpha val="50000"/>
                      </a:srgbClr>
                    </a:solidFill>
                  </a:tcPr>
                </a:tc>
                <a:tc>
                  <a:txBody>
                    <a:bodyPr/>
                    <a:lstStyle/>
                    <a:p>
                      <a:r>
                        <a:rPr lang="en-US" i="0" noProof="1">
                          <a:solidFill>
                            <a:schemeClr val="tx1"/>
                          </a:solidFill>
                        </a:rPr>
                        <a:t>department_id</a:t>
                      </a:r>
                    </a:p>
                  </a:txBody>
                  <a:tcPr>
                    <a:solidFill>
                      <a:srgbClr val="C6C0AA">
                        <a:alpha val="50000"/>
                      </a:srgbClr>
                    </a:solidFill>
                  </a:tcPr>
                </a:tc>
                <a:tc>
                  <a:txBody>
                    <a:bodyPr/>
                    <a:lstStyle/>
                    <a:p>
                      <a:r>
                        <a:rPr lang="en-US" i="0" noProof="1">
                          <a:solidFill>
                            <a:schemeClr val="tx1"/>
                          </a:solidFill>
                        </a:rPr>
                        <a:t>department_name</a:t>
                      </a:r>
                    </a:p>
                  </a:txBody>
                  <a:tcPr>
                    <a:solidFill>
                      <a:srgbClr val="C6C0AA">
                        <a:alpha val="50000"/>
                      </a:srgbClr>
                    </a:solidFill>
                  </a:tcPr>
                </a:tc>
                <a:extLst>
                  <a:ext uri="{0D108BD9-81ED-4DB2-BD59-A6C34878D82A}">
                    <a16:rowId xmlns:a16="http://schemas.microsoft.com/office/drawing/2014/main" val="1704253151"/>
                  </a:ext>
                </a:extLst>
              </a:tr>
              <a:tr h="4572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noProof="1">
                          <a:ln>
                            <a:noFill/>
                          </a:ln>
                          <a:solidFill>
                            <a:schemeClr val="tx2">
                              <a:lumMod val="90000"/>
                            </a:schemeClr>
                          </a:solidFill>
                          <a:effectLst/>
                          <a:latin typeface="Consolas" pitchFamily="49" charset="0"/>
                          <a:ea typeface="+mn-ea"/>
                          <a:cs typeface="+mn-cs"/>
                        </a:rPr>
                        <a:t>Edward</a:t>
                      </a: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noProof="1">
                          <a:ln>
                            <a:noFill/>
                          </a:ln>
                          <a:solidFill>
                            <a:schemeClr val="tx2">
                              <a:lumMod val="90000"/>
                            </a:schemeClr>
                          </a:solidFill>
                          <a:effectLst/>
                          <a:latin typeface="Consolas" pitchFamily="49" charset="0"/>
                          <a:ea typeface="+mn-ea"/>
                          <a:cs typeface="+mn-cs"/>
                        </a:rPr>
                        <a:t>3</a:t>
                      </a: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noProof="1">
                          <a:ln>
                            <a:noFill/>
                          </a:ln>
                          <a:solidFill>
                            <a:schemeClr val="tx2">
                              <a:lumMod val="90000"/>
                            </a:schemeClr>
                          </a:solidFill>
                          <a:effectLst/>
                          <a:latin typeface="Consolas" pitchFamily="49" charset="0"/>
                          <a:ea typeface="+mn-ea"/>
                          <a:cs typeface="+mn-cs"/>
                        </a:rPr>
                        <a:t>Sales</a:t>
                      </a:r>
                    </a:p>
                  </a:txBody>
                  <a:tcPr>
                    <a:solidFill>
                      <a:schemeClr val="accent5">
                        <a:lumMod val="40000"/>
                        <a:lumOff val="60000"/>
                        <a:alpha val="20000"/>
                      </a:schemeClr>
                    </a:solidFill>
                  </a:tcPr>
                </a:tc>
                <a:extLst>
                  <a:ext uri="{0D108BD9-81ED-4DB2-BD59-A6C34878D82A}">
                    <a16:rowId xmlns:a16="http://schemas.microsoft.com/office/drawing/2014/main" val="723432538"/>
                  </a:ext>
                </a:extLst>
              </a:tr>
            </a:tbl>
          </a:graphicData>
        </a:graphic>
      </p:graphicFrame>
      <p:graphicFrame>
        <p:nvGraphicFramePr>
          <p:cNvPr id="19" name="Group 49"/>
          <p:cNvGraphicFramePr>
            <a:graphicFrameLocks/>
          </p:cNvGraphicFramePr>
          <p:nvPr>
            <p:extLst>
              <p:ext uri="{D42A27DB-BD31-4B8C-83A1-F6EECF244321}">
                <p14:modId xmlns:p14="http://schemas.microsoft.com/office/powerpoint/2010/main" val="1379237782"/>
              </p:ext>
            </p:extLst>
          </p:nvPr>
        </p:nvGraphicFramePr>
        <p:xfrm>
          <a:off x="531812" y="2417917"/>
          <a:ext cx="4812129" cy="1374648"/>
        </p:xfrm>
        <a:graphic>
          <a:graphicData uri="http://schemas.openxmlformats.org/drawingml/2006/table">
            <a:tbl>
              <a:tblPr/>
              <a:tblGrid>
                <a:gridCol w="2436452">
                  <a:extLst>
                    <a:ext uri="{9D8B030D-6E8A-4147-A177-3AD203B41FA5}">
                      <a16:colId xmlns:a16="http://schemas.microsoft.com/office/drawing/2014/main" val="20000"/>
                    </a:ext>
                  </a:extLst>
                </a:gridCol>
                <a:gridCol w="2375677">
                  <a:extLst>
                    <a:ext uri="{9D8B030D-6E8A-4147-A177-3AD203B41FA5}">
                      <a16:colId xmlns:a16="http://schemas.microsoft.com/office/drawing/2014/main" val="20001"/>
                    </a:ext>
                  </a:extLst>
                </a:gridCol>
              </a:tblGrid>
              <a:tr h="496824">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cap="none" normalizeH="0" baseline="0" noProof="1">
                          <a:ln>
                            <a:noFill/>
                          </a:ln>
                          <a:solidFill>
                            <a:schemeClr val="tx1"/>
                          </a:solidFill>
                          <a:effectLst>
                            <a:outerShdw blurRad="38100" dist="38100" dir="2700000" algn="tl">
                              <a:srgbClr val="000000">
                                <a:alpha val="43137"/>
                              </a:srgbClr>
                            </a:outerShdw>
                          </a:effectLst>
                          <a:latin typeface="+mn-lt"/>
                        </a:rPr>
                        <a:t>employee_name</a:t>
                      </a:r>
                    </a:p>
                  </a:txBody>
                  <a:tcPr marL="157466" marR="157466" horzOverflow="overflow">
                    <a:lnL w="28575" cap="flat" cmpd="sng" algn="ctr">
                      <a:solidFill>
                        <a:schemeClr val="accent5">
                          <a:lumMod val="20000"/>
                          <a:lumOff val="80000"/>
                        </a:schemeClr>
                      </a:solidFill>
                      <a:prstDash val="solid"/>
                      <a:round/>
                      <a:headEnd type="none" w="med" len="med"/>
                      <a:tailEnd type="none" w="med" len="med"/>
                    </a:lnL>
                    <a:lnR w="28575" cap="flat" cmpd="sng" algn="ctr">
                      <a:solidFill>
                        <a:schemeClr val="accent5">
                          <a:lumMod val="20000"/>
                          <a:lumOff val="80000"/>
                        </a:schemeClr>
                      </a:solidFill>
                      <a:prstDash val="solid"/>
                      <a:round/>
                      <a:headEnd type="none" w="med" len="med"/>
                      <a:tailEnd type="none" w="med" len="med"/>
                    </a:lnR>
                    <a:lnT w="28575" cap="flat" cmpd="sng" algn="ctr">
                      <a:solidFill>
                        <a:schemeClr val="accent5">
                          <a:lumMod val="20000"/>
                          <a:lumOff val="80000"/>
                        </a:schemeClr>
                      </a:solidFill>
                      <a:prstDash val="solid"/>
                      <a:round/>
                      <a:headEnd type="none" w="med" len="med"/>
                      <a:tailEnd type="none" w="med" len="med"/>
                    </a:lnT>
                    <a:lnB w="28575" cap="flat" cmpd="sng" algn="ctr">
                      <a:solidFill>
                        <a:schemeClr val="accent5">
                          <a:lumMod val="20000"/>
                          <a:lumOff val="80000"/>
                        </a:schemeClr>
                      </a:solidFill>
                      <a:prstDash val="solid"/>
                      <a:round/>
                      <a:headEnd type="none" w="med" len="med"/>
                      <a:tailEnd type="none" w="med" len="med"/>
                    </a:lnB>
                    <a:lnTlToBr>
                      <a:noFill/>
                    </a:lnTlToBr>
                    <a:lnBlToTr>
                      <a:noFill/>
                    </a:lnBlToTr>
                    <a:solidFill>
                      <a:srgbClr val="C6C0AA">
                        <a:alpha val="49804"/>
                      </a:srgb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cap="none" normalizeH="0" baseline="0" noProof="1">
                          <a:ln>
                            <a:noFill/>
                          </a:ln>
                          <a:solidFill>
                            <a:schemeClr val="tx1"/>
                          </a:solidFill>
                          <a:effectLst>
                            <a:outerShdw blurRad="38100" dist="38100" dir="2700000" algn="tl">
                              <a:srgbClr val="000000">
                                <a:alpha val="43137"/>
                              </a:srgbClr>
                            </a:outerShdw>
                          </a:effectLst>
                          <a:latin typeface="+mn-lt"/>
                        </a:rPr>
                        <a:t>department_id</a:t>
                      </a:r>
                      <a:endParaRPr kumimoji="1" lang="bg-BG" sz="2400" b="1" i="0" u="none" strike="noStrike" cap="none" normalizeH="0" baseline="0" noProof="1">
                        <a:ln>
                          <a:noFill/>
                        </a:ln>
                        <a:solidFill>
                          <a:schemeClr val="tx1"/>
                        </a:solidFill>
                        <a:effectLst>
                          <a:outerShdw blurRad="38100" dist="38100" dir="2700000" algn="tl">
                            <a:srgbClr val="000000">
                              <a:alpha val="43137"/>
                            </a:srgbClr>
                          </a:outerShdw>
                        </a:effectLst>
                        <a:latin typeface="+mn-lt"/>
                      </a:endParaRPr>
                    </a:p>
                  </a:txBody>
                  <a:tcPr marL="157466" marR="157466" horzOverflow="overflow">
                    <a:lnL w="28575" cap="flat" cmpd="sng" algn="ctr">
                      <a:solidFill>
                        <a:schemeClr val="accent5">
                          <a:lumMod val="20000"/>
                          <a:lumOff val="80000"/>
                        </a:schemeClr>
                      </a:solidFill>
                      <a:prstDash val="solid"/>
                      <a:round/>
                      <a:headEnd type="none" w="med" len="med"/>
                      <a:tailEnd type="none" w="med" len="med"/>
                    </a:lnL>
                    <a:lnR w="28575" cap="flat" cmpd="sng" algn="ctr">
                      <a:solidFill>
                        <a:schemeClr val="accent5">
                          <a:lumMod val="20000"/>
                          <a:lumOff val="80000"/>
                        </a:schemeClr>
                      </a:solidFill>
                      <a:prstDash val="solid"/>
                      <a:round/>
                      <a:headEnd type="none" w="med" len="med"/>
                      <a:tailEnd type="none" w="med" len="med"/>
                    </a:lnR>
                    <a:lnT w="28575" cap="flat" cmpd="sng" algn="ctr">
                      <a:solidFill>
                        <a:schemeClr val="accent5">
                          <a:lumMod val="20000"/>
                          <a:lumOff val="80000"/>
                        </a:schemeClr>
                      </a:solidFill>
                      <a:prstDash val="solid"/>
                      <a:round/>
                      <a:headEnd type="none" w="med" len="med"/>
                      <a:tailEnd type="none" w="med" len="med"/>
                    </a:lnT>
                    <a:lnB w="28575" cap="flat" cmpd="sng" algn="ctr">
                      <a:solidFill>
                        <a:schemeClr val="accent5">
                          <a:lumMod val="20000"/>
                          <a:lumOff val="80000"/>
                        </a:schemeClr>
                      </a:solidFill>
                      <a:prstDash val="solid"/>
                      <a:round/>
                      <a:headEnd type="none" w="med" len="med"/>
                      <a:tailEnd type="none" w="med" len="med"/>
                    </a:lnB>
                    <a:lnTlToBr>
                      <a:noFill/>
                    </a:lnTlToBr>
                    <a:lnBlToTr>
                      <a:noFill/>
                    </a:lnBlToTr>
                    <a:solidFill>
                      <a:srgbClr val="C6C0AA">
                        <a:alpha val="49804"/>
                      </a:srgbClr>
                    </a:solidFill>
                  </a:tcPr>
                </a:tc>
                <a:extLst>
                  <a:ext uri="{0D108BD9-81ED-4DB2-BD59-A6C34878D82A}">
                    <a16:rowId xmlns:a16="http://schemas.microsoft.com/office/drawing/2014/main" val="10000"/>
                  </a:ext>
                </a:extLst>
              </a:tr>
              <a:tr h="43891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cap="none" normalizeH="0" baseline="0" noProof="1">
                          <a:ln>
                            <a:noFill/>
                          </a:ln>
                          <a:solidFill>
                            <a:schemeClr val="tx2">
                              <a:lumMod val="90000"/>
                            </a:schemeClr>
                          </a:solidFill>
                          <a:effectLst/>
                          <a:latin typeface="Consolas" pitchFamily="49" charset="0"/>
                        </a:rPr>
                        <a:t>Edward</a:t>
                      </a:r>
                    </a:p>
                  </a:txBody>
                  <a:tcPr marL="157466" marR="157466" horzOverflow="overflow">
                    <a:lnL w="28575" cap="flat" cmpd="sng" algn="ctr">
                      <a:solidFill>
                        <a:schemeClr val="accent5">
                          <a:lumMod val="20000"/>
                          <a:lumOff val="80000"/>
                        </a:schemeClr>
                      </a:solidFill>
                      <a:prstDash val="solid"/>
                      <a:round/>
                      <a:headEnd type="none" w="med" len="med"/>
                      <a:tailEnd type="none" w="med" len="med"/>
                    </a:lnL>
                    <a:lnR w="28575" cap="flat" cmpd="sng" algn="ctr">
                      <a:solidFill>
                        <a:schemeClr val="accent5">
                          <a:lumMod val="20000"/>
                          <a:lumOff val="80000"/>
                        </a:schemeClr>
                      </a:solidFill>
                      <a:prstDash val="solid"/>
                      <a:round/>
                      <a:headEnd type="none" w="med" len="med"/>
                      <a:tailEnd type="none" w="med" len="med"/>
                    </a:lnR>
                    <a:lnT w="28575" cap="flat" cmpd="sng" algn="ctr">
                      <a:solidFill>
                        <a:schemeClr val="accent5">
                          <a:lumMod val="20000"/>
                          <a:lumOff val="80000"/>
                        </a:schemeClr>
                      </a:solidFill>
                      <a:prstDash val="solid"/>
                      <a:round/>
                      <a:headEnd type="none" w="med" len="med"/>
                      <a:tailEnd type="none" w="med" len="med"/>
                    </a:lnT>
                    <a:lnB w="28575"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cap="none" normalizeH="0" baseline="0" noProof="1">
                          <a:ln>
                            <a:noFill/>
                          </a:ln>
                          <a:solidFill>
                            <a:schemeClr val="tx2">
                              <a:lumMod val="90000"/>
                            </a:schemeClr>
                          </a:solidFill>
                          <a:effectLst/>
                          <a:latin typeface="Consolas" pitchFamily="49" charset="0"/>
                        </a:rPr>
                        <a:t>3</a:t>
                      </a:r>
                      <a:endParaRPr kumimoji="1" lang="bg-BG" sz="2400" b="1" i="0" u="none" strike="noStrike" cap="none" normalizeH="0" baseline="0" noProof="1">
                        <a:ln>
                          <a:noFill/>
                        </a:ln>
                        <a:solidFill>
                          <a:schemeClr val="tx2">
                            <a:lumMod val="90000"/>
                          </a:schemeClr>
                        </a:solidFill>
                        <a:effectLst/>
                        <a:latin typeface="Consolas" pitchFamily="49" charset="0"/>
                      </a:endParaRPr>
                    </a:p>
                  </a:txBody>
                  <a:tcPr marL="157466" marR="157466" horzOverflow="overflow">
                    <a:lnL w="28575" cap="flat" cmpd="sng" algn="ctr">
                      <a:solidFill>
                        <a:schemeClr val="accent5">
                          <a:lumMod val="20000"/>
                          <a:lumOff val="80000"/>
                        </a:schemeClr>
                      </a:solidFill>
                      <a:prstDash val="solid"/>
                      <a:round/>
                      <a:headEnd type="none" w="med" len="med"/>
                      <a:tailEnd type="none" w="med" len="med"/>
                    </a:lnL>
                    <a:lnR w="28575" cap="flat" cmpd="sng" algn="ctr">
                      <a:solidFill>
                        <a:schemeClr val="accent5">
                          <a:lumMod val="20000"/>
                          <a:lumOff val="80000"/>
                        </a:schemeClr>
                      </a:solidFill>
                      <a:prstDash val="solid"/>
                      <a:round/>
                      <a:headEnd type="none" w="med" len="med"/>
                      <a:tailEnd type="none" w="med" len="med"/>
                    </a:lnR>
                    <a:lnT w="28575" cap="flat" cmpd="sng" algn="ctr">
                      <a:solidFill>
                        <a:schemeClr val="accent5">
                          <a:lumMod val="20000"/>
                          <a:lumOff val="80000"/>
                        </a:schemeClr>
                      </a:solidFill>
                      <a:prstDash val="solid"/>
                      <a:round/>
                      <a:headEnd type="none" w="med" len="med"/>
                      <a:tailEnd type="none" w="med" len="med"/>
                    </a:lnT>
                    <a:lnB w="28575"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40000"/>
                        <a:lumOff val="60000"/>
                        <a:alpha val="20000"/>
                      </a:schemeClr>
                    </a:solidFill>
                  </a:tcPr>
                </a:tc>
                <a:extLst>
                  <a:ext uri="{0D108BD9-81ED-4DB2-BD59-A6C34878D82A}">
                    <a16:rowId xmlns:a16="http://schemas.microsoft.com/office/drawing/2014/main" val="10001"/>
                  </a:ext>
                </a:extLst>
              </a:tr>
              <a:tr h="43891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cap="none" normalizeH="0" baseline="0" noProof="1">
                          <a:ln>
                            <a:noFill/>
                          </a:ln>
                          <a:solidFill>
                            <a:schemeClr val="tx2">
                              <a:lumMod val="90000"/>
                            </a:schemeClr>
                          </a:solidFill>
                          <a:effectLst/>
                          <a:latin typeface="Consolas" pitchFamily="49" charset="0"/>
                        </a:rPr>
                        <a:t>John</a:t>
                      </a:r>
                    </a:p>
                  </a:txBody>
                  <a:tcPr marL="157466" marR="157466" horzOverflow="overflow">
                    <a:lnL w="28575" cap="flat" cmpd="sng" algn="ctr">
                      <a:solidFill>
                        <a:schemeClr val="accent5">
                          <a:lumMod val="20000"/>
                          <a:lumOff val="80000"/>
                        </a:schemeClr>
                      </a:solidFill>
                      <a:prstDash val="solid"/>
                      <a:round/>
                      <a:headEnd type="none" w="med" len="med"/>
                      <a:tailEnd type="none" w="med" len="med"/>
                    </a:lnL>
                    <a:lnR w="28575" cap="flat" cmpd="sng" algn="ctr">
                      <a:solidFill>
                        <a:schemeClr val="accent5">
                          <a:lumMod val="20000"/>
                          <a:lumOff val="80000"/>
                        </a:schemeClr>
                      </a:solidFill>
                      <a:prstDash val="solid"/>
                      <a:round/>
                      <a:headEnd type="none" w="med" len="med"/>
                      <a:tailEnd type="none" w="med" len="med"/>
                    </a:lnR>
                    <a:lnT w="28575" cap="flat" cmpd="sng" algn="ctr">
                      <a:solidFill>
                        <a:schemeClr val="accent5">
                          <a:lumMod val="20000"/>
                          <a:lumOff val="80000"/>
                        </a:schemeClr>
                      </a:solidFill>
                      <a:prstDash val="solid"/>
                      <a:round/>
                      <a:headEnd type="none" w="med" len="med"/>
                      <a:tailEnd type="none" w="med" len="med"/>
                    </a:lnT>
                    <a:lnB w="28575"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cap="none" normalizeH="0" baseline="0" noProof="1">
                          <a:ln>
                            <a:noFill/>
                          </a:ln>
                          <a:solidFill>
                            <a:schemeClr val="tx2">
                              <a:lumMod val="90000"/>
                            </a:schemeClr>
                          </a:solidFill>
                          <a:effectLst/>
                          <a:latin typeface="Consolas" pitchFamily="49" charset="0"/>
                        </a:rPr>
                        <a:t>NULL</a:t>
                      </a:r>
                    </a:p>
                  </a:txBody>
                  <a:tcPr marL="157466" marR="157466" horzOverflow="overflow">
                    <a:lnL w="28575" cap="flat" cmpd="sng" algn="ctr">
                      <a:solidFill>
                        <a:schemeClr val="accent5">
                          <a:lumMod val="20000"/>
                          <a:lumOff val="80000"/>
                        </a:schemeClr>
                      </a:solidFill>
                      <a:prstDash val="solid"/>
                      <a:round/>
                      <a:headEnd type="none" w="med" len="med"/>
                      <a:tailEnd type="none" w="med" len="med"/>
                    </a:lnL>
                    <a:lnR w="28575" cap="flat" cmpd="sng" algn="ctr">
                      <a:solidFill>
                        <a:schemeClr val="accent5">
                          <a:lumMod val="20000"/>
                          <a:lumOff val="80000"/>
                        </a:schemeClr>
                      </a:solidFill>
                      <a:prstDash val="solid"/>
                      <a:round/>
                      <a:headEnd type="none" w="med" len="med"/>
                      <a:tailEnd type="none" w="med" len="med"/>
                    </a:lnR>
                    <a:lnT w="28575" cap="flat" cmpd="sng" algn="ctr">
                      <a:solidFill>
                        <a:schemeClr val="accent5">
                          <a:lumMod val="20000"/>
                          <a:lumOff val="80000"/>
                        </a:schemeClr>
                      </a:solidFill>
                      <a:prstDash val="solid"/>
                      <a:round/>
                      <a:headEnd type="none" w="med" len="med"/>
                      <a:tailEnd type="none" w="med" len="med"/>
                    </a:lnT>
                    <a:lnB w="28575"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40000"/>
                        <a:lumOff val="60000"/>
                        <a:alpha val="20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067758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3266" name="Rectangle 2"/>
          <p:cNvSpPr>
            <a:spLocks noGrp="1" noChangeArrowheads="1"/>
          </p:cNvSpPr>
          <p:nvPr>
            <p:ph type="title"/>
          </p:nvPr>
        </p:nvSpPr>
        <p:spPr/>
        <p:txBody>
          <a:bodyPr/>
          <a:lstStyle/>
          <a:p>
            <a:r>
              <a:rPr lang="en-US"/>
              <a:t>Cartesian Product</a:t>
            </a:r>
            <a:endParaRPr lang="en-US" dirty="0"/>
          </a:p>
        </p:txBody>
      </p:sp>
      <p:sp>
        <p:nvSpPr>
          <p:cNvPr id="523267" name="Rectangle 3"/>
          <p:cNvSpPr>
            <a:spLocks noGrp="1" noChangeArrowheads="1"/>
          </p:cNvSpPr>
          <p:nvPr>
            <p:ph idx="1"/>
          </p:nvPr>
        </p:nvSpPr>
        <p:spPr/>
        <p:txBody>
          <a:bodyPr/>
          <a:lstStyle/>
          <a:p>
            <a:pPr>
              <a:lnSpc>
                <a:spcPct val="90000"/>
              </a:lnSpc>
            </a:pPr>
            <a:r>
              <a:rPr lang="en-US" dirty="0"/>
              <a:t>This will produce </a:t>
            </a:r>
            <a:r>
              <a:rPr lang="en-US" dirty="0">
                <a:solidFill>
                  <a:srgbClr val="F3CD60"/>
                </a:solidFill>
              </a:rPr>
              <a:t>Cartesian product</a:t>
            </a:r>
            <a:r>
              <a:rPr lang="en-US" dirty="0"/>
              <a:t>:</a:t>
            </a:r>
          </a:p>
          <a:p>
            <a:pPr>
              <a:lnSpc>
                <a:spcPct val="90000"/>
              </a:lnSpc>
            </a:pPr>
            <a:endParaRPr lang="en-US" dirty="0"/>
          </a:p>
          <a:p>
            <a:pPr>
              <a:lnSpc>
                <a:spcPct val="90000"/>
              </a:lnSpc>
            </a:pPr>
            <a:endParaRPr lang="en-US" dirty="0"/>
          </a:p>
          <a:p>
            <a:pPr>
              <a:lnSpc>
                <a:spcPct val="90000"/>
              </a:lnSpc>
            </a:pPr>
            <a:r>
              <a:rPr lang="en-US" dirty="0"/>
              <a:t>The result:</a:t>
            </a:r>
          </a:p>
        </p:txBody>
      </p:sp>
      <p:sp>
        <p:nvSpPr>
          <p:cNvPr id="523268" name="Rectangle 4"/>
          <p:cNvSpPr>
            <a:spLocks noChangeArrowheads="1"/>
          </p:cNvSpPr>
          <p:nvPr/>
        </p:nvSpPr>
        <p:spPr bwMode="auto">
          <a:xfrm>
            <a:off x="2055812" y="1905000"/>
            <a:ext cx="7696200" cy="89255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SELECT last_name, name AS department_name</a:t>
            </a:r>
          </a:p>
          <a:p>
            <a:pPr eaLnBrk="0" hangingPunct="0">
              <a:buClr>
                <a:schemeClr val="accent5">
                  <a:lumMod val="40000"/>
                  <a:lumOff val="60000"/>
                </a:schemeClr>
              </a:buClr>
              <a:buSzPct val="70000"/>
            </a:pPr>
            <a:r>
              <a:rPr lang="en-US" sz="2600" b="1" noProof="1">
                <a:solidFill>
                  <a:srgbClr val="FBEEDC"/>
                </a:solidFill>
                <a:effectLst>
                  <a:outerShdw blurRad="38100" dist="38100" dir="2700000" algn="tl">
                    <a:srgbClr val="000000">
                      <a:alpha val="43137"/>
                    </a:srgbClr>
                  </a:outerShdw>
                </a:effectLst>
                <a:latin typeface="Consolas" pitchFamily="49" charset="0"/>
                <a:cs typeface="Consolas" pitchFamily="49" charset="0"/>
              </a:rPr>
              <a:t>FROM employees, departments;</a:t>
            </a:r>
          </a:p>
        </p:txBody>
      </p:sp>
      <p:sp>
        <p:nvSpPr>
          <p:cNvPr id="2" name="Slide Number Placeholder 1"/>
          <p:cNvSpPr>
            <a:spLocks noGrp="1"/>
          </p:cNvSpPr>
          <p:nvPr>
            <p:ph type="sldNum" sz="quarter" idx="4"/>
          </p:nvPr>
        </p:nvSpPr>
        <p:spPr/>
        <p:txBody>
          <a:bodyPr/>
          <a:lstStyle/>
          <a:p>
            <a:fld id="{C014DD1E-5D91-48A3-AD6D-45FBA980D106}" type="slidenum">
              <a:rPr lang="en-US" smtClean="0"/>
              <a:pPr/>
              <a:t>6</a:t>
            </a:fld>
            <a:endParaRPr lang="en-US" dirty="0"/>
          </a:p>
        </p:txBody>
      </p:sp>
      <p:graphicFrame>
        <p:nvGraphicFramePr>
          <p:cNvPr id="7" name="Table 15"/>
          <p:cNvGraphicFramePr>
            <a:graphicFrameLocks noGrp="1"/>
          </p:cNvGraphicFramePr>
          <p:nvPr>
            <p:extLst>
              <p:ext uri="{D42A27DB-BD31-4B8C-83A1-F6EECF244321}">
                <p14:modId xmlns:p14="http://schemas.microsoft.com/office/powerpoint/2010/main" val="1409421052"/>
              </p:ext>
            </p:extLst>
          </p:nvPr>
        </p:nvGraphicFramePr>
        <p:xfrm>
          <a:off x="3198812" y="3586545"/>
          <a:ext cx="4724400" cy="2743200"/>
        </p:xfrm>
        <a:graphic>
          <a:graphicData uri="http://schemas.openxmlformats.org/drawingml/2006/table">
            <a:tbl>
              <a:tblPr firstRow="1" bandRow="1">
                <a:tableStyleId>{7DF18680-E054-41AD-8BC1-D1AEF772440D}</a:tableStyleId>
              </a:tblPr>
              <a:tblGrid>
                <a:gridCol w="2146061">
                  <a:extLst>
                    <a:ext uri="{9D8B030D-6E8A-4147-A177-3AD203B41FA5}">
                      <a16:colId xmlns:a16="http://schemas.microsoft.com/office/drawing/2014/main" val="1594468805"/>
                    </a:ext>
                  </a:extLst>
                </a:gridCol>
                <a:gridCol w="2578339">
                  <a:extLst>
                    <a:ext uri="{9D8B030D-6E8A-4147-A177-3AD203B41FA5}">
                      <a16:colId xmlns:a16="http://schemas.microsoft.com/office/drawing/2014/main" val="683614382"/>
                    </a:ext>
                  </a:extLst>
                </a:gridCol>
              </a:tblGrid>
              <a:tr h="457200">
                <a:tc>
                  <a:txBody>
                    <a:bodyPr/>
                    <a:lstStyle/>
                    <a:p>
                      <a:r>
                        <a:rPr lang="en-US" i="0" noProof="1"/>
                        <a:t>last_name</a:t>
                      </a:r>
                    </a:p>
                  </a:txBody>
                  <a:tcPr>
                    <a:solidFill>
                      <a:srgbClr val="C6C0AA">
                        <a:alpha val="50000"/>
                      </a:srgbClr>
                    </a:solidFill>
                  </a:tcPr>
                </a:tc>
                <a:tc>
                  <a:txBody>
                    <a:bodyPr/>
                    <a:lstStyle/>
                    <a:p>
                      <a:r>
                        <a:rPr lang="en-US" i="0" noProof="1"/>
                        <a:t>department_name</a:t>
                      </a:r>
                    </a:p>
                  </a:txBody>
                  <a:tcPr>
                    <a:solidFill>
                      <a:srgbClr val="C6C0AA">
                        <a:alpha val="50000"/>
                      </a:srgbClr>
                    </a:solidFill>
                  </a:tcPr>
                </a:tc>
                <a:extLst>
                  <a:ext uri="{0D108BD9-81ED-4DB2-BD59-A6C34878D82A}">
                    <a16:rowId xmlns:a16="http://schemas.microsoft.com/office/drawing/2014/main" val="1969825376"/>
                  </a:ext>
                </a:extLst>
              </a:tr>
              <a:tr h="4572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Gilbert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Engineering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4572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Brown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Engineering</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4572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4572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Gilbert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Sales</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4572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Brown</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Sales</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bl>
          </a:graphicData>
        </a:graphic>
      </p:graphicFrame>
    </p:spTree>
    <p:extLst>
      <p:ext uri="{BB962C8B-B14F-4D97-AF65-F5344CB8AC3E}">
        <p14:creationId xmlns:p14="http://schemas.microsoft.com/office/powerpoint/2010/main" val="870329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32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326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326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290" name="Rectangle 2"/>
          <p:cNvSpPr>
            <a:spLocks noGrp="1" noChangeArrowheads="1"/>
          </p:cNvSpPr>
          <p:nvPr>
            <p:ph type="title"/>
          </p:nvPr>
        </p:nvSpPr>
        <p:spPr/>
        <p:txBody>
          <a:bodyPr/>
          <a:lstStyle/>
          <a:p>
            <a:r>
              <a:rPr lang="en-US" dirty="0"/>
              <a:t>Cartesian Product (2)</a:t>
            </a:r>
          </a:p>
        </p:txBody>
      </p:sp>
      <p:sp>
        <p:nvSpPr>
          <p:cNvPr id="524291" name="Rectangle 3"/>
          <p:cNvSpPr>
            <a:spLocks noGrp="1" noChangeArrowheads="1"/>
          </p:cNvSpPr>
          <p:nvPr>
            <p:ph idx="1"/>
          </p:nvPr>
        </p:nvSpPr>
        <p:spPr/>
        <p:txBody>
          <a:bodyPr>
            <a:normAutofit/>
          </a:bodyPr>
          <a:lstStyle/>
          <a:p>
            <a:pPr>
              <a:lnSpc>
                <a:spcPct val="100000"/>
              </a:lnSpc>
            </a:pPr>
            <a:r>
              <a:rPr lang="en-US" dirty="0"/>
              <a:t>Each row in the first table is paired with all the rows in the second table</a:t>
            </a:r>
          </a:p>
          <a:p>
            <a:pPr lvl="1">
              <a:lnSpc>
                <a:spcPct val="100000"/>
              </a:lnSpc>
            </a:pPr>
            <a:r>
              <a:rPr lang="en-US" dirty="0"/>
              <a:t>When there is </a:t>
            </a:r>
            <a:r>
              <a:rPr lang="en-US" dirty="0">
                <a:solidFill>
                  <a:srgbClr val="F3CD60"/>
                </a:solidFill>
              </a:rPr>
              <a:t>no relationship </a:t>
            </a:r>
            <a:r>
              <a:rPr lang="en-US" dirty="0"/>
              <a:t>defined between the two tables</a:t>
            </a:r>
          </a:p>
          <a:p>
            <a:pPr>
              <a:lnSpc>
                <a:spcPct val="100000"/>
              </a:lnSpc>
            </a:pPr>
            <a:r>
              <a:rPr lang="en-US" dirty="0"/>
              <a:t>Formed when:</a:t>
            </a:r>
          </a:p>
          <a:p>
            <a:pPr lvl="1">
              <a:lnSpc>
                <a:spcPct val="100000"/>
              </a:lnSpc>
            </a:pPr>
            <a:r>
              <a:rPr lang="en-US" dirty="0"/>
              <a:t>A join condition is omitted</a:t>
            </a:r>
          </a:p>
          <a:p>
            <a:pPr lvl="1">
              <a:lnSpc>
                <a:spcPct val="100000"/>
              </a:lnSpc>
            </a:pPr>
            <a:r>
              <a:rPr lang="en-US" dirty="0"/>
              <a:t>A join condition is invalid</a:t>
            </a:r>
          </a:p>
          <a:p>
            <a:pPr>
              <a:lnSpc>
                <a:spcPct val="100000"/>
              </a:lnSpc>
            </a:pPr>
            <a:r>
              <a:rPr lang="en-US" dirty="0"/>
              <a:t>To avoid, always include a valid </a:t>
            </a:r>
            <a:r>
              <a:rPr lang="en-US" b="1" dirty="0">
                <a:solidFill>
                  <a:srgbClr val="F3CD60"/>
                </a:solidFill>
                <a:latin typeface="Consolas" panose="020B0609020204030204" pitchFamily="49" charset="0"/>
              </a:rPr>
              <a:t>JOIN</a:t>
            </a:r>
            <a:r>
              <a:rPr lang="en-US" dirty="0">
                <a:solidFill>
                  <a:srgbClr val="F3CD60"/>
                </a:solidFill>
              </a:rPr>
              <a:t> condition</a:t>
            </a:r>
          </a:p>
        </p:txBody>
      </p:sp>
      <p:sp>
        <p:nvSpPr>
          <p:cNvPr id="2" name="Slide Number Placeholder 1"/>
          <p:cNvSpPr>
            <a:spLocks noGrp="1"/>
          </p:cNvSpPr>
          <p:nvPr>
            <p:ph type="sldNum" sz="quarter" idx="4"/>
          </p:nvPr>
        </p:nvSpPr>
        <p:spPr/>
        <p:txBody>
          <a:bodyPr/>
          <a:lstStyle/>
          <a:p>
            <a:fld id="{C014DD1E-5D91-48A3-AD6D-45FBA980D106}" type="slidenum">
              <a:rPr lang="en-US" smtClean="0"/>
              <a:pPr/>
              <a:t>7</a:t>
            </a:fld>
            <a:endParaRPr lang="en-US" dirty="0"/>
          </a:p>
        </p:txBody>
      </p:sp>
    </p:spTree>
    <p:extLst>
      <p:ext uri="{BB962C8B-B14F-4D97-AF65-F5344CB8AC3E}">
        <p14:creationId xmlns:p14="http://schemas.microsoft.com/office/powerpoint/2010/main" val="1165392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429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429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24291">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4291">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2429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5" name="Rectangle 3"/>
          <p:cNvSpPr>
            <a:spLocks noGrp="1" noChangeArrowheads="1"/>
          </p:cNvSpPr>
          <p:nvPr>
            <p:ph idx="1"/>
          </p:nvPr>
        </p:nvSpPr>
        <p:spPr/>
        <p:txBody>
          <a:bodyPr>
            <a:normAutofit/>
          </a:bodyPr>
          <a:lstStyle/>
          <a:p>
            <a:pPr>
              <a:lnSpc>
                <a:spcPct val="100000"/>
              </a:lnSpc>
            </a:pPr>
            <a:r>
              <a:rPr lang="en-US" sz="3600" b="1" dirty="0">
                <a:solidFill>
                  <a:srgbClr val="F3CD60"/>
                </a:solidFill>
                <a:latin typeface="Consolas" panose="020B0609020204030204" pitchFamily="49" charset="0"/>
              </a:rPr>
              <a:t>JOINS</a:t>
            </a:r>
            <a:r>
              <a:rPr lang="en-US" sz="3600" dirty="0"/>
              <a:t> – used to collect data from </a:t>
            </a:r>
            <a:r>
              <a:rPr lang="en-US" sz="3600" dirty="0">
                <a:solidFill>
                  <a:srgbClr val="F3CD60"/>
                </a:solidFill>
              </a:rPr>
              <a:t>two</a:t>
            </a:r>
            <a:r>
              <a:rPr lang="en-US" sz="3600" dirty="0"/>
              <a:t> or </a:t>
            </a:r>
            <a:r>
              <a:rPr lang="en-US" sz="3600" dirty="0">
                <a:solidFill>
                  <a:srgbClr val="F3CD60"/>
                </a:solidFill>
              </a:rPr>
              <a:t>more</a:t>
            </a:r>
            <a:r>
              <a:rPr lang="en-US" sz="3600" dirty="0"/>
              <a:t> tables</a:t>
            </a:r>
          </a:p>
          <a:p>
            <a:pPr>
              <a:lnSpc>
                <a:spcPct val="100000"/>
              </a:lnSpc>
            </a:pPr>
            <a:r>
              <a:rPr lang="en-US" sz="3600" dirty="0"/>
              <a:t>Types:</a:t>
            </a:r>
            <a:endParaRPr lang="en-US" sz="3400" b="1" dirty="0">
              <a:latin typeface="Consolas" panose="020B0609020204030204" pitchFamily="49" charset="0"/>
            </a:endParaRPr>
          </a:p>
          <a:p>
            <a:pPr lvl="1">
              <a:lnSpc>
                <a:spcPct val="100000"/>
              </a:lnSpc>
            </a:pPr>
            <a:endParaRPr lang="en-US" sz="3400" dirty="0"/>
          </a:p>
        </p:txBody>
      </p:sp>
      <p:sp>
        <p:nvSpPr>
          <p:cNvPr id="525314" name="Rectangle 2"/>
          <p:cNvSpPr>
            <a:spLocks noGrp="1" noChangeArrowheads="1"/>
          </p:cNvSpPr>
          <p:nvPr>
            <p:ph type="title"/>
          </p:nvPr>
        </p:nvSpPr>
        <p:spPr/>
        <p:txBody>
          <a:bodyPr/>
          <a:lstStyle/>
          <a:p>
            <a:r>
              <a:rPr lang="en-US" dirty="0">
                <a:latin typeface="Consolas" panose="020B0609020204030204" pitchFamily="49" charset="0"/>
              </a:rPr>
              <a:t>JOINS</a:t>
            </a:r>
          </a:p>
        </p:txBody>
      </p:sp>
      <p:sp>
        <p:nvSpPr>
          <p:cNvPr id="2" name="Slide Number Placeholder 1"/>
          <p:cNvSpPr>
            <a:spLocks noGrp="1"/>
          </p:cNvSpPr>
          <p:nvPr>
            <p:ph type="sldNum" sz="quarter" idx="4"/>
          </p:nvPr>
        </p:nvSpPr>
        <p:spPr/>
        <p:txBody>
          <a:bodyPr/>
          <a:lstStyle/>
          <a:p>
            <a:fld id="{C014DD1E-5D91-48A3-AD6D-45FBA980D106}" type="slidenum">
              <a:rPr lang="en-US" smtClean="0"/>
              <a:pPr/>
              <a:t>8</a:t>
            </a:fld>
            <a:endParaRPr lang="en-US" dirty="0"/>
          </a:p>
        </p:txBody>
      </p:sp>
      <p:sp>
        <p:nvSpPr>
          <p:cNvPr id="5" name="Правоъгълник 4"/>
          <p:cNvSpPr/>
          <p:nvPr/>
        </p:nvSpPr>
        <p:spPr>
          <a:xfrm>
            <a:off x="1555114" y="2610411"/>
            <a:ext cx="2783797" cy="1806682"/>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3CD61"/>
                </a:solidFill>
                <a:latin typeface="Consolas" panose="020B0609020204030204" pitchFamily="49" charset="0"/>
              </a:rPr>
              <a:t>INNER JOIN</a:t>
            </a:r>
          </a:p>
        </p:txBody>
      </p:sp>
      <p:sp>
        <p:nvSpPr>
          <p:cNvPr id="6" name="Правоъгълник 5"/>
          <p:cNvSpPr/>
          <p:nvPr/>
        </p:nvSpPr>
        <p:spPr>
          <a:xfrm>
            <a:off x="4748586" y="2610411"/>
            <a:ext cx="2783797" cy="1806682"/>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3CD61"/>
                </a:solidFill>
                <a:latin typeface="Consolas" panose="020B0609020204030204" pitchFamily="49" charset="0"/>
              </a:rPr>
              <a:t>LEFT JOIN</a:t>
            </a:r>
            <a:endParaRPr lang="en-US" dirty="0">
              <a:latin typeface="Consolas" panose="020B0609020204030204" pitchFamily="49" charset="0"/>
            </a:endParaRPr>
          </a:p>
        </p:txBody>
      </p:sp>
      <p:sp>
        <p:nvSpPr>
          <p:cNvPr id="7" name="Правоъгълник 6"/>
          <p:cNvSpPr/>
          <p:nvPr/>
        </p:nvSpPr>
        <p:spPr>
          <a:xfrm>
            <a:off x="6383711" y="4720903"/>
            <a:ext cx="2783797" cy="1806682"/>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3CD61"/>
                </a:solidFill>
                <a:latin typeface="Consolas" panose="020B0609020204030204" pitchFamily="49" charset="0"/>
              </a:rPr>
              <a:t>CROSS JOIN</a:t>
            </a:r>
            <a:endParaRPr lang="en-US" dirty="0">
              <a:latin typeface="Consolas" panose="020B0609020204030204" pitchFamily="49" charset="0"/>
            </a:endParaRPr>
          </a:p>
        </p:txBody>
      </p:sp>
      <p:sp>
        <p:nvSpPr>
          <p:cNvPr id="8" name="Правоъгълник 7"/>
          <p:cNvSpPr/>
          <p:nvPr/>
        </p:nvSpPr>
        <p:spPr>
          <a:xfrm>
            <a:off x="7999412" y="2610411"/>
            <a:ext cx="2783797" cy="1806682"/>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3CD61"/>
                </a:solidFill>
                <a:latin typeface="Consolas" panose="020B0609020204030204" pitchFamily="49" charset="0"/>
              </a:rPr>
              <a:t>RIGHT JOIN</a:t>
            </a:r>
            <a:endParaRPr lang="en-US" dirty="0">
              <a:latin typeface="Consolas" panose="020B0609020204030204" pitchFamily="49" charset="0"/>
            </a:endParaRPr>
          </a:p>
        </p:txBody>
      </p:sp>
      <p:sp>
        <p:nvSpPr>
          <p:cNvPr id="9" name="Правоъгълник 8"/>
          <p:cNvSpPr/>
          <p:nvPr/>
        </p:nvSpPr>
        <p:spPr>
          <a:xfrm>
            <a:off x="3155314" y="4720903"/>
            <a:ext cx="2783797" cy="1806682"/>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3CD61"/>
                </a:solidFill>
                <a:latin typeface="Consolas" panose="020B0609020204030204" pitchFamily="49" charset="0"/>
              </a:rPr>
              <a:t>OUTER (UNION) JOIN</a:t>
            </a:r>
            <a:endParaRPr lang="en-US" dirty="0">
              <a:latin typeface="Consolas" panose="020B0609020204030204" pitchFamily="49" charset="0"/>
            </a:endParaRPr>
          </a:p>
        </p:txBody>
      </p:sp>
    </p:spTree>
    <p:extLst>
      <p:ext uri="{BB962C8B-B14F-4D97-AF65-F5344CB8AC3E}">
        <p14:creationId xmlns:p14="http://schemas.microsoft.com/office/powerpoint/2010/main" val="1427894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531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5" name="Rectangle 3"/>
          <p:cNvSpPr>
            <a:spLocks noGrp="1" noChangeArrowheads="1"/>
          </p:cNvSpPr>
          <p:nvPr>
            <p:ph idx="1"/>
          </p:nvPr>
        </p:nvSpPr>
        <p:spPr/>
        <p:txBody>
          <a:bodyPr>
            <a:normAutofit/>
          </a:bodyPr>
          <a:lstStyle/>
          <a:p>
            <a:pPr lvl="1">
              <a:lnSpc>
                <a:spcPct val="100000"/>
              </a:lnSpc>
            </a:pPr>
            <a:endParaRPr lang="en-US" sz="3400" b="1" dirty="0">
              <a:latin typeface="Consolas" panose="020B0609020204030204" pitchFamily="49" charset="0"/>
            </a:endParaRPr>
          </a:p>
          <a:p>
            <a:pPr lvl="1">
              <a:lnSpc>
                <a:spcPct val="100000"/>
              </a:lnSpc>
            </a:pPr>
            <a:endParaRPr lang="en-US" sz="3400" dirty="0"/>
          </a:p>
        </p:txBody>
      </p:sp>
      <p:sp>
        <p:nvSpPr>
          <p:cNvPr id="525314" name="Rectangle 2"/>
          <p:cNvSpPr>
            <a:spLocks noGrp="1" noChangeArrowheads="1"/>
          </p:cNvSpPr>
          <p:nvPr>
            <p:ph type="title"/>
          </p:nvPr>
        </p:nvSpPr>
        <p:spPr/>
        <p:txBody>
          <a:bodyPr/>
          <a:lstStyle/>
          <a:p>
            <a:r>
              <a:rPr lang="en-US" dirty="0"/>
              <a:t>Tables</a:t>
            </a:r>
          </a:p>
        </p:txBody>
      </p:sp>
      <p:sp>
        <p:nvSpPr>
          <p:cNvPr id="2" name="Slide Number Placeholder 1"/>
          <p:cNvSpPr>
            <a:spLocks noGrp="1"/>
          </p:cNvSpPr>
          <p:nvPr>
            <p:ph type="sldNum" sz="quarter" idx="4"/>
          </p:nvPr>
        </p:nvSpPr>
        <p:spPr/>
        <p:txBody>
          <a:bodyPr/>
          <a:lstStyle/>
          <a:p>
            <a:fld id="{C014DD1E-5D91-48A3-AD6D-45FBA980D106}" type="slidenum">
              <a:rPr lang="en-US" smtClean="0"/>
              <a:pPr/>
              <a:t>9</a:t>
            </a:fld>
            <a:endParaRPr lang="en-US" dirty="0"/>
          </a:p>
        </p:txBody>
      </p:sp>
      <p:graphicFrame>
        <p:nvGraphicFramePr>
          <p:cNvPr id="6" name="Table 15"/>
          <p:cNvGraphicFramePr>
            <a:graphicFrameLocks noGrp="1"/>
          </p:cNvGraphicFramePr>
          <p:nvPr>
            <p:extLst>
              <p:ext uri="{D42A27DB-BD31-4B8C-83A1-F6EECF244321}">
                <p14:modId xmlns:p14="http://schemas.microsoft.com/office/powerpoint/2010/main" val="2657081020"/>
              </p:ext>
            </p:extLst>
          </p:nvPr>
        </p:nvGraphicFramePr>
        <p:xfrm>
          <a:off x="1741403" y="2261901"/>
          <a:ext cx="4724401" cy="2751149"/>
        </p:xfrm>
        <a:graphic>
          <a:graphicData uri="http://schemas.openxmlformats.org/drawingml/2006/table">
            <a:tbl>
              <a:tblPr firstRow="1" bandRow="1">
                <a:tableStyleId>{7DF18680-E054-41AD-8BC1-D1AEF772440D}</a:tableStyleId>
              </a:tblPr>
              <a:tblGrid>
                <a:gridCol w="1388363">
                  <a:extLst>
                    <a:ext uri="{9D8B030D-6E8A-4147-A177-3AD203B41FA5}">
                      <a16:colId xmlns:a16="http://schemas.microsoft.com/office/drawing/2014/main" val="1594468805"/>
                    </a:ext>
                  </a:extLst>
                </a:gridCol>
                <a:gridCol w="1668019">
                  <a:extLst>
                    <a:ext uri="{9D8B030D-6E8A-4147-A177-3AD203B41FA5}">
                      <a16:colId xmlns:a16="http://schemas.microsoft.com/office/drawing/2014/main" val="683614382"/>
                    </a:ext>
                  </a:extLst>
                </a:gridCol>
                <a:gridCol w="1668019">
                  <a:extLst>
                    <a:ext uri="{9D8B030D-6E8A-4147-A177-3AD203B41FA5}">
                      <a16:colId xmlns:a16="http://schemas.microsoft.com/office/drawing/2014/main" val="2100162371"/>
                    </a:ext>
                  </a:extLst>
                </a:gridCol>
              </a:tblGrid>
              <a:tr h="465149">
                <a:tc>
                  <a:txBody>
                    <a:bodyPr/>
                    <a:lstStyle/>
                    <a:p>
                      <a:r>
                        <a:rPr lang="en-US" i="0" noProof="1"/>
                        <a:t>id</a:t>
                      </a:r>
                    </a:p>
                  </a:txBody>
                  <a:tcPr>
                    <a:solidFill>
                      <a:srgbClr val="C6C0AA">
                        <a:alpha val="50000"/>
                      </a:srgbClr>
                    </a:solidFill>
                  </a:tcPr>
                </a:tc>
                <a:tc>
                  <a:txBody>
                    <a:bodyPr/>
                    <a:lstStyle/>
                    <a:p>
                      <a:r>
                        <a:rPr lang="en-US" i="0" noProof="1"/>
                        <a:t>name</a:t>
                      </a:r>
                    </a:p>
                  </a:txBody>
                  <a:tcPr>
                    <a:solidFill>
                      <a:srgbClr val="C6C0AA">
                        <a:alpha val="50000"/>
                      </a:srgbClr>
                    </a:solidFill>
                  </a:tcPr>
                </a:tc>
                <a:tc>
                  <a:txBody>
                    <a:bodyPr/>
                    <a:lstStyle/>
                    <a:p>
                      <a:r>
                        <a:rPr lang="en-US" i="0" noProof="1"/>
                        <a:t>course_id</a:t>
                      </a:r>
                    </a:p>
                  </a:txBody>
                  <a:tcPr>
                    <a:solidFill>
                      <a:srgbClr val="C6C0AA">
                        <a:alpha val="50000"/>
                      </a:srgbClr>
                    </a:solidFill>
                  </a:tcPr>
                </a:tc>
                <a:extLst>
                  <a:ext uri="{0D108BD9-81ED-4DB2-BD59-A6C34878D82A}">
                    <a16:rowId xmlns:a16="http://schemas.microsoft.com/office/drawing/2014/main" val="1969825376"/>
                  </a:ext>
                </a:extLst>
              </a:tr>
              <a:tr h="457200">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Alice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457200">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Michael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457200">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Caroline</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457200">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4</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David</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457200">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Emma</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r"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NULL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bl>
          </a:graphicData>
        </a:graphic>
      </p:graphicFrame>
      <p:graphicFrame>
        <p:nvGraphicFramePr>
          <p:cNvPr id="7" name="Table 15"/>
          <p:cNvGraphicFramePr>
            <a:graphicFrameLocks noGrp="1"/>
          </p:cNvGraphicFramePr>
          <p:nvPr>
            <p:extLst>
              <p:ext uri="{D42A27DB-BD31-4B8C-83A1-F6EECF244321}">
                <p14:modId xmlns:p14="http://schemas.microsoft.com/office/powerpoint/2010/main" val="2230899012"/>
              </p:ext>
            </p:extLst>
          </p:nvPr>
        </p:nvGraphicFramePr>
        <p:xfrm>
          <a:off x="7008812" y="2261901"/>
          <a:ext cx="3124200" cy="2751148"/>
        </p:xfrm>
        <a:graphic>
          <a:graphicData uri="http://schemas.openxmlformats.org/drawingml/2006/table">
            <a:tbl>
              <a:tblPr firstRow="1" bandRow="1">
                <a:tableStyleId>{7DF18680-E054-41AD-8BC1-D1AEF772440D}</a:tableStyleId>
              </a:tblPr>
              <a:tblGrid>
                <a:gridCol w="933214">
                  <a:extLst>
                    <a:ext uri="{9D8B030D-6E8A-4147-A177-3AD203B41FA5}">
                      <a16:colId xmlns:a16="http://schemas.microsoft.com/office/drawing/2014/main" val="1594468805"/>
                    </a:ext>
                  </a:extLst>
                </a:gridCol>
                <a:gridCol w="2190986">
                  <a:extLst>
                    <a:ext uri="{9D8B030D-6E8A-4147-A177-3AD203B41FA5}">
                      <a16:colId xmlns:a16="http://schemas.microsoft.com/office/drawing/2014/main" val="683614382"/>
                    </a:ext>
                  </a:extLst>
                </a:gridCol>
              </a:tblGrid>
              <a:tr h="461602">
                <a:tc>
                  <a:txBody>
                    <a:bodyPr/>
                    <a:lstStyle/>
                    <a:p>
                      <a:r>
                        <a:rPr lang="en-US" i="0" noProof="1"/>
                        <a:t>id</a:t>
                      </a:r>
                    </a:p>
                  </a:txBody>
                  <a:tcPr>
                    <a:solidFill>
                      <a:srgbClr val="C6C0AA">
                        <a:alpha val="50000"/>
                      </a:srgbClr>
                    </a:solidFill>
                  </a:tcPr>
                </a:tc>
                <a:tc>
                  <a:txBody>
                    <a:bodyPr/>
                    <a:lstStyle/>
                    <a:p>
                      <a:r>
                        <a:rPr lang="en-US" i="0" noProof="1"/>
                        <a:t>name</a:t>
                      </a:r>
                    </a:p>
                  </a:txBody>
                  <a:tcPr>
                    <a:solidFill>
                      <a:srgbClr val="C6C0AA">
                        <a:alpha val="50000"/>
                      </a:srgbClr>
                    </a:solidFill>
                  </a:tcPr>
                </a:tc>
                <a:extLst>
                  <a:ext uri="{0D108BD9-81ED-4DB2-BD59-A6C34878D82A}">
                    <a16:rowId xmlns:a16="http://schemas.microsoft.com/office/drawing/2014/main" val="1969825376"/>
                  </a:ext>
                </a:extLst>
              </a:tr>
              <a:tr h="46160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1</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HTML5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845318136"/>
                  </a:ext>
                </a:extLst>
              </a:tr>
              <a:tr h="46160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2</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CSS3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2334653570"/>
                  </a:ext>
                </a:extLst>
              </a:tr>
              <a:tr h="46160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3</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JavaScript</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967662590"/>
                  </a:ext>
                </a:extLst>
              </a:tr>
              <a:tr h="461602">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4</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PHP</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1386933680"/>
                  </a:ext>
                </a:extLst>
              </a:tr>
              <a:tr h="443138">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5</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pPr>
                      <a:r>
                        <a:rPr kumimoji="1" lang="en-US" sz="2400" b="1" i="0" u="none" strike="noStrike" kern="1200" cap="none" normalizeH="0" baseline="0" dirty="0">
                          <a:ln>
                            <a:noFill/>
                          </a:ln>
                          <a:solidFill>
                            <a:schemeClr val="tx2">
                              <a:lumMod val="90000"/>
                            </a:schemeClr>
                          </a:solidFill>
                          <a:effectLst/>
                          <a:latin typeface="Consolas" pitchFamily="49" charset="0"/>
                          <a:ea typeface="+mn-ea"/>
                          <a:cs typeface="+mn-cs"/>
                        </a:rPr>
                        <a:t>MySQL</a:t>
                      </a:r>
                      <a:endParaRPr kumimoji="1" lang="bg-BG" sz="2400" b="1" i="0" u="none" strike="noStrike" kern="1200" cap="none" normalizeH="0" baseline="0" dirty="0">
                        <a:ln>
                          <a:noFill/>
                        </a:ln>
                        <a:solidFill>
                          <a:schemeClr val="tx2">
                            <a:lumMod val="90000"/>
                          </a:schemeClr>
                        </a:solidFill>
                        <a:effectLst/>
                        <a:latin typeface="Consolas" pitchFamily="49" charset="0"/>
                        <a:ea typeface="+mn-ea"/>
                        <a:cs typeface="+mn-cs"/>
                      </a:endParaRPr>
                    </a:p>
                  </a:txBody>
                  <a:tcPr>
                    <a:solidFill>
                      <a:schemeClr val="accent5">
                        <a:lumMod val="40000"/>
                        <a:lumOff val="60000"/>
                        <a:alpha val="20000"/>
                      </a:schemeClr>
                    </a:solidFill>
                  </a:tcPr>
                </a:tc>
                <a:extLst>
                  <a:ext uri="{0D108BD9-81ED-4DB2-BD59-A6C34878D82A}">
                    <a16:rowId xmlns:a16="http://schemas.microsoft.com/office/drawing/2014/main" val="3866818171"/>
                  </a:ext>
                </a:extLst>
              </a:tr>
            </a:tbl>
          </a:graphicData>
        </a:graphic>
      </p:graphicFrame>
    </p:spTree>
    <p:extLst>
      <p:ext uri="{BB962C8B-B14F-4D97-AF65-F5344CB8AC3E}">
        <p14:creationId xmlns:p14="http://schemas.microsoft.com/office/powerpoint/2010/main" val="2389232573"/>
      </p:ext>
    </p:extLst>
  </p:cSld>
  <p:clrMapOvr>
    <a:masterClrMapping/>
  </p:clrMapOvr>
</p:sld>
</file>

<file path=ppt/theme/theme1.xml><?xml version="1.0" encoding="utf-8"?>
<a:theme xmlns:a="http://schemas.openxmlformats.org/drawingml/2006/main" name="SoftUni 16x9">
  <a:themeElements>
    <a:clrScheme name="Custom 1">
      <a:dk1>
        <a:sysClr val="windowText" lastClr="000000"/>
      </a:dk1>
      <a:lt1>
        <a:sysClr val="window" lastClr="FFFFFF"/>
      </a:lt1>
      <a:dk2>
        <a:srgbClr val="D9D5C7"/>
      </a:dk2>
      <a:lt2>
        <a:srgbClr val="FBEEDC"/>
      </a:lt2>
      <a:accent1>
        <a:srgbClr val="F3BE60"/>
      </a:accent1>
      <a:accent2>
        <a:srgbClr val="00B050"/>
      </a:accent2>
      <a:accent3>
        <a:srgbClr val="3BABFF"/>
      </a:accent3>
      <a:accent4>
        <a:srgbClr val="7030A0"/>
      </a:accent4>
      <a:accent5>
        <a:srgbClr val="A19574"/>
      </a:accent5>
      <a:accent6>
        <a:srgbClr val="C17529"/>
      </a:accent6>
      <a:hlink>
        <a:srgbClr val="F6C781"/>
      </a:hlink>
      <a:folHlink>
        <a:srgbClr val="F2AC44"/>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Software-University-Foundation</Template>
  <TotalTime>12768</TotalTime>
  <Words>2270</Words>
  <Application>Microsoft Office PowerPoint</Application>
  <PresentationFormat>По избор</PresentationFormat>
  <Paragraphs>618</Paragraphs>
  <Slides>35</Slides>
  <Notes>23</Notes>
  <HiddenSlides>0</HiddenSlides>
  <MMClips>0</MMClips>
  <ScaleCrop>false</ScaleCrop>
  <HeadingPairs>
    <vt:vector size="6" baseType="variant">
      <vt:variant>
        <vt:lpstr>Използвани шрифтове</vt:lpstr>
      </vt:variant>
      <vt:variant>
        <vt:i4>6</vt:i4>
      </vt:variant>
      <vt:variant>
        <vt:lpstr>Тема</vt:lpstr>
      </vt:variant>
      <vt:variant>
        <vt:i4>1</vt:i4>
      </vt:variant>
      <vt:variant>
        <vt:lpstr>Заглавия на слайдовете</vt:lpstr>
      </vt:variant>
      <vt:variant>
        <vt:i4>35</vt:i4>
      </vt:variant>
    </vt:vector>
  </HeadingPairs>
  <TitlesOfParts>
    <vt:vector size="42" baseType="lpstr">
      <vt:lpstr>Arial</vt:lpstr>
      <vt:lpstr>Calibri</vt:lpstr>
      <vt:lpstr>Consolas</vt:lpstr>
      <vt:lpstr>Courier New</vt:lpstr>
      <vt:lpstr>Wingdings</vt:lpstr>
      <vt:lpstr>Wingdings 2</vt:lpstr>
      <vt:lpstr>SoftUni 16x9</vt:lpstr>
      <vt:lpstr>Joins, Subqueries and Indices</vt:lpstr>
      <vt:lpstr>Table of Content</vt:lpstr>
      <vt:lpstr>Questions</vt:lpstr>
      <vt:lpstr>JOINS</vt:lpstr>
      <vt:lpstr>Data from Multiple Tables</vt:lpstr>
      <vt:lpstr>Cartesian Product</vt:lpstr>
      <vt:lpstr>Cartesian Product (2)</vt:lpstr>
      <vt:lpstr>JOINS</vt:lpstr>
      <vt:lpstr>Tables</vt:lpstr>
      <vt:lpstr>INNER JOIN</vt:lpstr>
      <vt:lpstr>LEFT JOIN</vt:lpstr>
      <vt:lpstr>RIGHT JOIN</vt:lpstr>
      <vt:lpstr>OUTER (FULL JOIN)</vt:lpstr>
      <vt:lpstr>UNION of LEFT and RIGHT JOIN</vt:lpstr>
      <vt:lpstr>CROSS JOIN</vt:lpstr>
      <vt:lpstr>Cross Join</vt:lpstr>
      <vt:lpstr>Join Overview</vt:lpstr>
      <vt:lpstr>Join Overview: INNER JOIN</vt:lpstr>
      <vt:lpstr>Join Overview: LEFT JOIN</vt:lpstr>
      <vt:lpstr>Join Overview: RIGHT JOIN</vt:lpstr>
      <vt:lpstr>Problem: Managers</vt:lpstr>
      <vt:lpstr>Solution: Managers</vt:lpstr>
      <vt:lpstr>Subqueries</vt:lpstr>
      <vt:lpstr>Subqueries</vt:lpstr>
      <vt:lpstr>Problem: Higher Salary </vt:lpstr>
      <vt:lpstr>Solution: Higher Salary </vt:lpstr>
      <vt:lpstr>Indices</vt:lpstr>
      <vt:lpstr>Indices</vt:lpstr>
      <vt:lpstr>Clustered Indices</vt:lpstr>
      <vt:lpstr>Non-Clustered Indices</vt:lpstr>
      <vt:lpstr>Indices Syntax</vt:lpstr>
      <vt:lpstr>Summary</vt:lpstr>
      <vt:lpstr>Joins, Subqueries and Indices in MySQL Server</vt:lpstr>
      <vt:lpstr>License</vt:lpstr>
      <vt:lpstr>Free Trainings @ Software University</vt:lpstr>
    </vt:vector>
  </TitlesOfParts>
  <Manager/>
  <Company>Software University (SoftUni)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Joins, Subquries, CTE and Indices</dc:title>
  <dc:subject>DB Basics with MySQL Practical Course @ SoftUni</dc:subject>
  <dc:creator>Software University Foundation</dc:creator>
  <cp:keywords>Databases, SQL, programming, SoftUni, Software University, programming, software development, software engineering, course, database systems</cp:keywords>
  <dc:description>https://softuni.bg/courses/databases-basics-mysql</dc:description>
  <cp:lastModifiedBy>Simona Simeonova</cp:lastModifiedBy>
  <cp:revision>276</cp:revision>
  <dcterms:created xsi:type="dcterms:W3CDTF">2014-01-02T17:00:34Z</dcterms:created>
  <dcterms:modified xsi:type="dcterms:W3CDTF">2017-10-10T10:23:54Z</dcterms:modified>
  <cp:category>DB Basics Course @ SoftUni - https://softuni.bg/courses/databases-basics-mysql</cp:category>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